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57" r:id="rId2"/>
    <p:sldId id="412" r:id="rId3"/>
    <p:sldId id="435" r:id="rId4"/>
    <p:sldId id="342" r:id="rId5"/>
    <p:sldId id="358" r:id="rId6"/>
    <p:sldId id="438" r:id="rId7"/>
    <p:sldId id="359" r:id="rId8"/>
    <p:sldId id="276" r:id="rId9"/>
    <p:sldId id="302" r:id="rId10"/>
    <p:sldId id="337" r:id="rId11"/>
    <p:sldId id="360" r:id="rId12"/>
    <p:sldId id="428" r:id="rId13"/>
    <p:sldId id="376" r:id="rId14"/>
    <p:sldId id="380" r:id="rId15"/>
    <p:sldId id="439" r:id="rId16"/>
    <p:sldId id="411" r:id="rId17"/>
    <p:sldId id="324" r:id="rId18"/>
    <p:sldId id="447" r:id="rId19"/>
    <p:sldId id="457" r:id="rId20"/>
    <p:sldId id="274" r:id="rId21"/>
    <p:sldId id="461" r:id="rId22"/>
    <p:sldId id="289" r:id="rId23"/>
    <p:sldId id="283" r:id="rId24"/>
    <p:sldId id="416" r:id="rId25"/>
    <p:sldId id="458" r:id="rId26"/>
    <p:sldId id="460" r:id="rId27"/>
    <p:sldId id="319" r:id="rId28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58ED5"/>
    <a:srgbClr val="CDCDCD"/>
    <a:srgbClr val="DEE57F"/>
    <a:srgbClr val="CFDD87"/>
    <a:srgbClr val="000000"/>
    <a:srgbClr val="EADEAC"/>
    <a:srgbClr val="DDDDDD"/>
    <a:srgbClr val="F5FBFD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6270" autoAdjust="0"/>
  </p:normalViewPr>
  <p:slideViewPr>
    <p:cSldViewPr>
      <p:cViewPr varScale="1">
        <p:scale>
          <a:sx n="125" d="100"/>
          <a:sy n="125" d="100"/>
        </p:scale>
        <p:origin x="105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4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inar Solberg" userId="d1a7db41-9f99-4892-8de3-9bf595f93b0d" providerId="ADAL" clId="{0FB5B6E4-155F-495F-AAE6-AADED1FB98AE}"/>
    <pc:docChg chg="modSld">
      <pc:chgData name="Steinar Solberg" userId="d1a7db41-9f99-4892-8de3-9bf595f93b0d" providerId="ADAL" clId="{0FB5B6E4-155F-495F-AAE6-AADED1FB98AE}" dt="2025-01-07T09:31:39.502" v="4" actId="20577"/>
      <pc:docMkLst>
        <pc:docMk/>
      </pc:docMkLst>
      <pc:sldChg chg="modSp mod">
        <pc:chgData name="Steinar Solberg" userId="d1a7db41-9f99-4892-8de3-9bf595f93b0d" providerId="ADAL" clId="{0FB5B6E4-155F-495F-AAE6-AADED1FB98AE}" dt="2025-01-07T09:31:39.502" v="4" actId="20577"/>
        <pc:sldMkLst>
          <pc:docMk/>
          <pc:sldMk cId="2956239036" sldId="412"/>
        </pc:sldMkLst>
        <pc:graphicFrameChg chg="modGraphic">
          <ac:chgData name="Steinar Solberg" userId="d1a7db41-9f99-4892-8de3-9bf595f93b0d" providerId="ADAL" clId="{0FB5B6E4-155F-495F-AAE6-AADED1FB98AE}" dt="2025-01-07T09:31:39.502" v="4" actId="20577"/>
          <ac:graphicFrameMkLst>
            <pc:docMk/>
            <pc:sldMk cId="2956239036" sldId="412"/>
            <ac:graphicFrameMk id="5" creationId="{150EED1F-A8A1-C672-72AC-9C2DFBBA56AA}"/>
          </ac:graphicFrameMkLst>
        </pc:graphicFrameChg>
      </pc:sldChg>
    </pc:docChg>
  </pc:docChgLst>
  <pc:docChgLst>
    <pc:chgData name="Steinar Solberg" userId="d1a7db41-9f99-4892-8de3-9bf595f93b0d" providerId="ADAL" clId="{915C6F20-1692-4D0C-9DDA-BDE5C6555B3A}"/>
    <pc:docChg chg="undo custSel addSld delSld modSld modMainMaster modNotesMaster">
      <pc:chgData name="Steinar Solberg" userId="d1a7db41-9f99-4892-8de3-9bf595f93b0d" providerId="ADAL" clId="{915C6F20-1692-4D0C-9DDA-BDE5C6555B3A}" dt="2024-10-28T17:56:17.098" v="3971" actId="14100"/>
      <pc:docMkLst>
        <pc:docMk/>
      </pc:docMkLst>
      <pc:sldChg chg="addSp delSp modSp mod">
        <pc:chgData name="Steinar Solberg" userId="d1a7db41-9f99-4892-8de3-9bf595f93b0d" providerId="ADAL" clId="{915C6F20-1692-4D0C-9DDA-BDE5C6555B3A}" dt="2024-10-24T07:13:48.372" v="1310" actId="6549"/>
        <pc:sldMkLst>
          <pc:docMk/>
          <pc:sldMk cId="2375026516" sldId="274"/>
        </pc:sldMkLst>
        <pc:spChg chg="mod">
          <ac:chgData name="Steinar Solberg" userId="d1a7db41-9f99-4892-8de3-9bf595f93b0d" providerId="ADAL" clId="{915C6F20-1692-4D0C-9DDA-BDE5C6555B3A}" dt="2024-10-24T07:13:48.372" v="1310" actId="6549"/>
          <ac:spMkLst>
            <pc:docMk/>
            <pc:sldMk cId="2375026516" sldId="274"/>
            <ac:spMk id="2" creationId="{E0B307D3-93F0-AFAB-0C13-BB51F7014F91}"/>
          </ac:spMkLst>
        </pc:spChg>
        <pc:picChg chg="add mod">
          <ac:chgData name="Steinar Solberg" userId="d1a7db41-9f99-4892-8de3-9bf595f93b0d" providerId="ADAL" clId="{915C6F20-1692-4D0C-9DDA-BDE5C6555B3A}" dt="2024-10-23T11:10:39.527" v="988" actId="1038"/>
          <ac:picMkLst>
            <pc:docMk/>
            <pc:sldMk cId="2375026516" sldId="274"/>
            <ac:picMk id="7" creationId="{19EF6374-3C65-E4B5-F6CE-248DC1138E76}"/>
          </ac:picMkLst>
        </pc:picChg>
      </pc:sldChg>
      <pc:sldChg chg="addSp delSp modSp mod">
        <pc:chgData name="Steinar Solberg" userId="d1a7db41-9f99-4892-8de3-9bf595f93b0d" providerId="ADAL" clId="{915C6F20-1692-4D0C-9DDA-BDE5C6555B3A}" dt="2024-10-24T07:12:50.618" v="1304" actId="14100"/>
        <pc:sldMkLst>
          <pc:docMk/>
          <pc:sldMk cId="0" sldId="276"/>
        </pc:sldMkLst>
        <pc:spChg chg="mod">
          <ac:chgData name="Steinar Solberg" userId="d1a7db41-9f99-4892-8de3-9bf595f93b0d" providerId="ADAL" clId="{915C6F20-1692-4D0C-9DDA-BDE5C6555B3A}" dt="2024-10-22T18:32:58.714" v="599" actId="20577"/>
          <ac:spMkLst>
            <pc:docMk/>
            <pc:sldMk cId="0" sldId="276"/>
            <ac:spMk id="8196" creationId="{5DA2C5F5-D44E-44B2-9D0F-923ABC70B51F}"/>
          </ac:spMkLst>
        </pc:spChg>
        <pc:graphicFrameChg chg="add mod">
          <ac:chgData name="Steinar Solberg" userId="d1a7db41-9f99-4892-8de3-9bf595f93b0d" providerId="ADAL" clId="{915C6F20-1692-4D0C-9DDA-BDE5C6555B3A}" dt="2024-10-24T07:12:50.618" v="1304" actId="14100"/>
          <ac:graphicFrameMkLst>
            <pc:docMk/>
            <pc:sldMk cId="0" sldId="276"/>
            <ac:graphicFrameMk id="3" creationId="{3F12E966-9AFA-581A-3FBD-FF5EA9CA68A2}"/>
          </ac:graphicFrameMkLst>
        </pc:graphicFrameChg>
      </pc:sldChg>
      <pc:sldChg chg="addSp delSp modSp mod">
        <pc:chgData name="Steinar Solberg" userId="d1a7db41-9f99-4892-8de3-9bf595f93b0d" providerId="ADAL" clId="{915C6F20-1692-4D0C-9DDA-BDE5C6555B3A}" dt="2024-10-23T11:51:11.672" v="1292" actId="1035"/>
        <pc:sldMkLst>
          <pc:docMk/>
          <pc:sldMk cId="4029131917" sldId="283"/>
        </pc:sldMkLst>
        <pc:spChg chg="mod">
          <ac:chgData name="Steinar Solberg" userId="d1a7db41-9f99-4892-8de3-9bf595f93b0d" providerId="ADAL" clId="{915C6F20-1692-4D0C-9DDA-BDE5C6555B3A}" dt="2024-10-23T11:49:46.416" v="1278" actId="20577"/>
          <ac:spMkLst>
            <pc:docMk/>
            <pc:sldMk cId="4029131917" sldId="283"/>
            <ac:spMk id="2" creationId="{00479B0D-989D-C91F-A0C3-89C28B973B0B}"/>
          </ac:spMkLst>
        </pc:spChg>
        <pc:picChg chg="add mod">
          <ac:chgData name="Steinar Solberg" userId="d1a7db41-9f99-4892-8de3-9bf595f93b0d" providerId="ADAL" clId="{915C6F20-1692-4D0C-9DDA-BDE5C6555B3A}" dt="2024-10-23T11:51:11.672" v="1292" actId="1035"/>
          <ac:picMkLst>
            <pc:docMk/>
            <pc:sldMk cId="4029131917" sldId="283"/>
            <ac:picMk id="7" creationId="{805B92E0-3AB6-4FEB-E95B-0E20A4DE82CF}"/>
          </ac:picMkLst>
        </pc:picChg>
      </pc:sldChg>
      <pc:sldChg chg="del">
        <pc:chgData name="Steinar Solberg" userId="d1a7db41-9f99-4892-8de3-9bf595f93b0d" providerId="ADAL" clId="{915C6F20-1692-4D0C-9DDA-BDE5C6555B3A}" dt="2024-10-23T11:51:57.744" v="1295" actId="47"/>
        <pc:sldMkLst>
          <pc:docMk/>
          <pc:sldMk cId="4235788229" sldId="284"/>
        </pc:sldMkLst>
      </pc:sldChg>
      <pc:sldChg chg="addSp delSp modSp mod">
        <pc:chgData name="Steinar Solberg" userId="d1a7db41-9f99-4892-8de3-9bf595f93b0d" providerId="ADAL" clId="{915C6F20-1692-4D0C-9DDA-BDE5C6555B3A}" dt="2024-10-27T07:45:39.786" v="3954" actId="478"/>
        <pc:sldMkLst>
          <pc:docMk/>
          <pc:sldMk cId="2579009375" sldId="289"/>
        </pc:sldMkLst>
        <pc:spChg chg="mod">
          <ac:chgData name="Steinar Solberg" userId="d1a7db41-9f99-4892-8de3-9bf595f93b0d" providerId="ADAL" clId="{915C6F20-1692-4D0C-9DDA-BDE5C6555B3A}" dt="2024-10-23T11:32:07.084" v="1182" actId="1036"/>
          <ac:spMkLst>
            <pc:docMk/>
            <pc:sldMk cId="2579009375" sldId="289"/>
            <ac:spMk id="2" creationId="{228AF382-0C4B-B6E1-4928-C1E5610D95BB}"/>
          </ac:spMkLst>
        </pc:spChg>
        <pc:spChg chg="mod">
          <ac:chgData name="Steinar Solberg" userId="d1a7db41-9f99-4892-8de3-9bf595f93b0d" providerId="ADAL" clId="{915C6F20-1692-4D0C-9DDA-BDE5C6555B3A}" dt="2024-10-23T11:32:04.004" v="1181" actId="1036"/>
          <ac:spMkLst>
            <pc:docMk/>
            <pc:sldMk cId="2579009375" sldId="289"/>
            <ac:spMk id="4" creationId="{40688B41-A965-0585-6058-C17D7BCE6249}"/>
          </ac:spMkLst>
        </pc:spChg>
        <pc:picChg chg="add mod">
          <ac:chgData name="Steinar Solberg" userId="d1a7db41-9f99-4892-8de3-9bf595f93b0d" providerId="ADAL" clId="{915C6F20-1692-4D0C-9DDA-BDE5C6555B3A}" dt="2024-10-23T11:32:17.490" v="1185" actId="1037"/>
          <ac:picMkLst>
            <pc:docMk/>
            <pc:sldMk cId="2579009375" sldId="289"/>
            <ac:picMk id="7" creationId="{0B45C588-7ECD-D95E-5832-8EA43FCE13E5}"/>
          </ac:picMkLst>
        </pc:picChg>
      </pc:sldChg>
      <pc:sldChg chg="addSp delSp modSp mod">
        <pc:chgData name="Steinar Solberg" userId="d1a7db41-9f99-4892-8de3-9bf595f93b0d" providerId="ADAL" clId="{915C6F20-1692-4D0C-9DDA-BDE5C6555B3A}" dt="2024-10-24T07:13:05.442" v="1307" actId="14100"/>
        <pc:sldMkLst>
          <pc:docMk/>
          <pc:sldMk cId="0" sldId="302"/>
        </pc:sldMkLst>
        <pc:spChg chg="add del">
          <ac:chgData name="Steinar Solberg" userId="d1a7db41-9f99-4892-8de3-9bf595f93b0d" providerId="ADAL" clId="{915C6F20-1692-4D0C-9DDA-BDE5C6555B3A}" dt="2024-10-22T18:46:01.822" v="634" actId="478"/>
          <ac:spMkLst>
            <pc:docMk/>
            <pc:sldMk cId="0" sldId="302"/>
            <ac:spMk id="2" creationId="{00000000-0000-0000-0000-000000000000}"/>
          </ac:spMkLst>
        </pc:spChg>
        <pc:spChg chg="mod">
          <ac:chgData name="Steinar Solberg" userId="d1a7db41-9f99-4892-8de3-9bf595f93b0d" providerId="ADAL" clId="{915C6F20-1692-4D0C-9DDA-BDE5C6555B3A}" dt="2024-10-22T18:44:50.280" v="613" actId="20577"/>
          <ac:spMkLst>
            <pc:docMk/>
            <pc:sldMk cId="0" sldId="302"/>
            <ac:spMk id="9220" creationId="{6D5CB26C-F7CF-4A25-932D-E27DBB4C10EA}"/>
          </ac:spMkLst>
        </pc:spChg>
        <pc:graphicFrameChg chg="add mod">
          <ac:chgData name="Steinar Solberg" userId="d1a7db41-9f99-4892-8de3-9bf595f93b0d" providerId="ADAL" clId="{915C6F20-1692-4D0C-9DDA-BDE5C6555B3A}" dt="2024-10-24T07:13:05.442" v="1307" actId="14100"/>
          <ac:graphicFrameMkLst>
            <pc:docMk/>
            <pc:sldMk cId="0" sldId="302"/>
            <ac:graphicFrameMk id="3" creationId="{AACC2F91-11EC-A0A4-892E-4E08FF48A3CC}"/>
          </ac:graphicFrameMkLst>
        </pc:graphicFrameChg>
      </pc:sldChg>
      <pc:sldChg chg="addSp delSp modSp del mod">
        <pc:chgData name="Steinar Solberg" userId="d1a7db41-9f99-4892-8de3-9bf595f93b0d" providerId="ADAL" clId="{915C6F20-1692-4D0C-9DDA-BDE5C6555B3A}" dt="2024-10-23T10:48:02.921" v="756" actId="47"/>
        <pc:sldMkLst>
          <pc:docMk/>
          <pc:sldMk cId="0" sldId="303"/>
        </pc:sldMkLst>
      </pc:sldChg>
      <pc:sldChg chg="addSp delSp modSp mod delAnim modAnim">
        <pc:chgData name="Steinar Solberg" userId="d1a7db41-9f99-4892-8de3-9bf595f93b0d" providerId="ADAL" clId="{915C6F20-1692-4D0C-9DDA-BDE5C6555B3A}" dt="2024-10-21T08:31:09.745" v="132"/>
        <pc:sldMkLst>
          <pc:docMk/>
          <pc:sldMk cId="0" sldId="319"/>
        </pc:sldMkLst>
        <pc:spChg chg="add mod">
          <ac:chgData name="Steinar Solberg" userId="d1a7db41-9f99-4892-8de3-9bf595f93b0d" providerId="ADAL" clId="{915C6F20-1692-4D0C-9DDA-BDE5C6555B3A}" dt="2024-10-21T08:29:49.318" v="108" actId="1038"/>
          <ac:spMkLst>
            <pc:docMk/>
            <pc:sldMk cId="0" sldId="319"/>
            <ac:spMk id="6" creationId="{7EDF5324-BBD6-E3C1-3A73-F2C62E2A9142}"/>
          </ac:spMkLst>
        </pc:spChg>
        <pc:picChg chg="add mod">
          <ac:chgData name="Steinar Solberg" userId="d1a7db41-9f99-4892-8de3-9bf595f93b0d" providerId="ADAL" clId="{915C6F20-1692-4D0C-9DDA-BDE5C6555B3A}" dt="2024-10-21T08:27:20.002" v="72" actId="14100"/>
          <ac:picMkLst>
            <pc:docMk/>
            <pc:sldMk cId="0" sldId="319"/>
            <ac:picMk id="4" creationId="{28E2F8E1-C8FE-011F-6E74-E6B82EDD7B3E}"/>
          </ac:picMkLst>
        </pc:picChg>
      </pc:sldChg>
      <pc:sldChg chg="addSp delSp modSp mod">
        <pc:chgData name="Steinar Solberg" userId="d1a7db41-9f99-4892-8de3-9bf595f93b0d" providerId="ADAL" clId="{915C6F20-1692-4D0C-9DDA-BDE5C6555B3A}" dt="2024-10-23T10:57:56.759" v="777" actId="20577"/>
        <pc:sldMkLst>
          <pc:docMk/>
          <pc:sldMk cId="2785274714" sldId="324"/>
        </pc:sldMkLst>
        <pc:spChg chg="mod">
          <ac:chgData name="Steinar Solberg" userId="d1a7db41-9f99-4892-8de3-9bf595f93b0d" providerId="ADAL" clId="{915C6F20-1692-4D0C-9DDA-BDE5C6555B3A}" dt="2024-10-23T10:57:45.060" v="775" actId="14100"/>
          <ac:spMkLst>
            <pc:docMk/>
            <pc:sldMk cId="2785274714" sldId="324"/>
            <ac:spMk id="21508" creationId="{4C033533-72C3-4A39-88D9-21D3837D7A4B}"/>
          </ac:spMkLst>
        </pc:spChg>
        <pc:spChg chg="mod">
          <ac:chgData name="Steinar Solberg" userId="d1a7db41-9f99-4892-8de3-9bf595f93b0d" providerId="ADAL" clId="{915C6F20-1692-4D0C-9DDA-BDE5C6555B3A}" dt="2024-10-23T10:57:56.759" v="777" actId="20577"/>
          <ac:spMkLst>
            <pc:docMk/>
            <pc:sldMk cId="2785274714" sldId="324"/>
            <ac:spMk id="21509" creationId="{40B7C235-B573-4D2E-92BB-40B78299C8F1}"/>
          </ac:spMkLst>
        </pc:spChg>
        <pc:picChg chg="add mod">
          <ac:chgData name="Steinar Solberg" userId="d1a7db41-9f99-4892-8de3-9bf595f93b0d" providerId="ADAL" clId="{915C6F20-1692-4D0C-9DDA-BDE5C6555B3A}" dt="2024-10-23T10:55:27.334" v="766" actId="1076"/>
          <ac:picMkLst>
            <pc:docMk/>
            <pc:sldMk cId="2785274714" sldId="324"/>
            <ac:picMk id="6" creationId="{55684BF5-77D3-5FCA-93F8-918F22F9384C}"/>
          </ac:picMkLst>
        </pc:picChg>
      </pc:sldChg>
      <pc:sldChg chg="addSp delSp modSp mod">
        <pc:chgData name="Steinar Solberg" userId="d1a7db41-9f99-4892-8de3-9bf595f93b0d" providerId="ADAL" clId="{915C6F20-1692-4D0C-9DDA-BDE5C6555B3A}" dt="2024-10-23T09:58:30.680" v="736" actId="14100"/>
        <pc:sldMkLst>
          <pc:docMk/>
          <pc:sldMk cId="0" sldId="337"/>
        </pc:sldMkLst>
        <pc:spChg chg="mod">
          <ac:chgData name="Steinar Solberg" userId="d1a7db41-9f99-4892-8de3-9bf595f93b0d" providerId="ADAL" clId="{915C6F20-1692-4D0C-9DDA-BDE5C6555B3A}" dt="2024-10-23T09:57:52.920" v="731" actId="20577"/>
          <ac:spMkLst>
            <pc:docMk/>
            <pc:sldMk cId="0" sldId="337"/>
            <ac:spMk id="10244" creationId="{638BE705-7236-4B22-B459-E73E6E070B91}"/>
          </ac:spMkLst>
        </pc:spChg>
        <pc:graphicFrameChg chg="add mod">
          <ac:chgData name="Steinar Solberg" userId="d1a7db41-9f99-4892-8de3-9bf595f93b0d" providerId="ADAL" clId="{915C6F20-1692-4D0C-9DDA-BDE5C6555B3A}" dt="2024-10-23T09:58:30.680" v="736" actId="14100"/>
          <ac:graphicFrameMkLst>
            <pc:docMk/>
            <pc:sldMk cId="0" sldId="337"/>
            <ac:graphicFrameMk id="3" creationId="{596986FA-3CC0-D4CD-D635-233DAF55010D}"/>
          </ac:graphicFrameMkLst>
        </pc:graphicFrameChg>
      </pc:sldChg>
      <pc:sldChg chg="addSp delSp modSp mod">
        <pc:chgData name="Steinar Solberg" userId="d1a7db41-9f99-4892-8de3-9bf595f93b0d" providerId="ADAL" clId="{915C6F20-1692-4D0C-9DDA-BDE5C6555B3A}" dt="2024-10-22T10:31:13.415" v="140" actId="14100"/>
        <pc:sldMkLst>
          <pc:docMk/>
          <pc:sldMk cId="0" sldId="342"/>
        </pc:sldMkLst>
        <pc:spChg chg="mod">
          <ac:chgData name="Steinar Solberg" userId="d1a7db41-9f99-4892-8de3-9bf595f93b0d" providerId="ADAL" clId="{915C6F20-1692-4D0C-9DDA-BDE5C6555B3A}" dt="2024-10-22T10:30:41.223" v="135" actId="20577"/>
          <ac:spMkLst>
            <pc:docMk/>
            <pc:sldMk cId="0" sldId="342"/>
            <ac:spMk id="4100" creationId="{6678FBFB-63EA-4D84-A6A5-E7EBFFC776AB}"/>
          </ac:spMkLst>
        </pc:spChg>
        <pc:graphicFrameChg chg="add mod">
          <ac:chgData name="Steinar Solberg" userId="d1a7db41-9f99-4892-8de3-9bf595f93b0d" providerId="ADAL" clId="{915C6F20-1692-4D0C-9DDA-BDE5C6555B3A}" dt="2024-10-22T10:31:13.415" v="140" actId="14100"/>
          <ac:graphicFrameMkLst>
            <pc:docMk/>
            <pc:sldMk cId="0" sldId="342"/>
            <ac:graphicFrameMk id="3" creationId="{26FDDAFD-7231-1B77-E0A5-71BD99A64E77}"/>
          </ac:graphicFrameMkLst>
        </pc:graphicFrameChg>
      </pc:sldChg>
      <pc:sldChg chg="addSp delSp modSp mod setBg">
        <pc:chgData name="Steinar Solberg" userId="d1a7db41-9f99-4892-8de3-9bf595f93b0d" providerId="ADAL" clId="{915C6F20-1692-4D0C-9DDA-BDE5C6555B3A}" dt="2024-10-22T14:03:10.498" v="579" actId="1035"/>
        <pc:sldMkLst>
          <pc:docMk/>
          <pc:sldMk cId="0" sldId="357"/>
        </pc:sldMkLst>
        <pc:spChg chg="mod">
          <ac:chgData name="Steinar Solberg" userId="d1a7db41-9f99-4892-8de3-9bf595f93b0d" providerId="ADAL" clId="{915C6F20-1692-4D0C-9DDA-BDE5C6555B3A}" dt="2024-10-21T08:17:14.405" v="2" actId="20577"/>
          <ac:spMkLst>
            <pc:docMk/>
            <pc:sldMk cId="0" sldId="357"/>
            <ac:spMk id="2054" creationId="{2103BECE-F1FB-42C4-8246-B397F66C6C25}"/>
          </ac:spMkLst>
        </pc:spChg>
        <pc:picChg chg="add mod">
          <ac:chgData name="Steinar Solberg" userId="d1a7db41-9f99-4892-8de3-9bf595f93b0d" providerId="ADAL" clId="{915C6F20-1692-4D0C-9DDA-BDE5C6555B3A}" dt="2024-10-22T14:03:10.498" v="579" actId="1035"/>
          <ac:picMkLst>
            <pc:docMk/>
            <pc:sldMk cId="0" sldId="357"/>
            <ac:picMk id="4" creationId="{00C572AB-3387-60DC-082B-C3BD7C2B61E1}"/>
          </ac:picMkLst>
        </pc:picChg>
      </pc:sldChg>
      <pc:sldChg chg="addSp delSp modSp mod">
        <pc:chgData name="Steinar Solberg" userId="d1a7db41-9f99-4892-8de3-9bf595f93b0d" providerId="ADAL" clId="{915C6F20-1692-4D0C-9DDA-BDE5C6555B3A}" dt="2024-10-28T17:56:17.098" v="3971" actId="14100"/>
        <pc:sldMkLst>
          <pc:docMk/>
          <pc:sldMk cId="0" sldId="358"/>
        </pc:sldMkLst>
        <pc:spChg chg="mod">
          <ac:chgData name="Steinar Solberg" userId="d1a7db41-9f99-4892-8de3-9bf595f93b0d" providerId="ADAL" clId="{915C6F20-1692-4D0C-9DDA-BDE5C6555B3A}" dt="2024-10-22T13:14:56.968" v="291" actId="20577"/>
          <ac:spMkLst>
            <pc:docMk/>
            <pc:sldMk cId="0" sldId="358"/>
            <ac:spMk id="5124" creationId="{49A16B57-EB03-466C-8ECB-99D65B5F7BDE}"/>
          </ac:spMkLst>
        </pc:spChg>
        <pc:picChg chg="add mod">
          <ac:chgData name="Steinar Solberg" userId="d1a7db41-9f99-4892-8de3-9bf595f93b0d" providerId="ADAL" clId="{915C6F20-1692-4D0C-9DDA-BDE5C6555B3A}" dt="2024-10-28T17:56:17.098" v="3971" actId="14100"/>
          <ac:picMkLst>
            <pc:docMk/>
            <pc:sldMk cId="0" sldId="358"/>
            <ac:picMk id="7" creationId="{592B0140-2797-80A9-C27E-DCE3F2F5DC24}"/>
          </ac:picMkLst>
        </pc:picChg>
      </pc:sldChg>
      <pc:sldChg chg="addSp delSp modSp mod">
        <pc:chgData name="Steinar Solberg" userId="d1a7db41-9f99-4892-8de3-9bf595f93b0d" providerId="ADAL" clId="{915C6F20-1692-4D0C-9DDA-BDE5C6555B3A}" dt="2024-10-24T07:12:34.461" v="1301" actId="1036"/>
        <pc:sldMkLst>
          <pc:docMk/>
          <pc:sldMk cId="0" sldId="359"/>
        </pc:sldMkLst>
        <pc:spChg chg="mod">
          <ac:chgData name="Steinar Solberg" userId="d1a7db41-9f99-4892-8de3-9bf595f93b0d" providerId="ADAL" clId="{915C6F20-1692-4D0C-9DDA-BDE5C6555B3A}" dt="2024-10-22T13:08:16.573" v="255" actId="20577"/>
          <ac:spMkLst>
            <pc:docMk/>
            <pc:sldMk cId="0" sldId="359"/>
            <ac:spMk id="7172" creationId="{C82EC86B-F483-462F-8D5D-07FA0196A308}"/>
          </ac:spMkLst>
        </pc:spChg>
        <pc:graphicFrameChg chg="add mod">
          <ac:chgData name="Steinar Solberg" userId="d1a7db41-9f99-4892-8de3-9bf595f93b0d" providerId="ADAL" clId="{915C6F20-1692-4D0C-9DDA-BDE5C6555B3A}" dt="2024-10-24T07:12:34.461" v="1301" actId="1036"/>
          <ac:graphicFrameMkLst>
            <pc:docMk/>
            <pc:sldMk cId="0" sldId="359"/>
            <ac:graphicFrameMk id="3" creationId="{5E7EAEE6-8A2B-032E-ABD6-F707C2745F91}"/>
          </ac:graphicFrameMkLst>
        </pc:graphicFrameChg>
      </pc:sldChg>
      <pc:sldChg chg="addSp delSp modSp mod">
        <pc:chgData name="Steinar Solberg" userId="d1a7db41-9f99-4892-8de3-9bf595f93b0d" providerId="ADAL" clId="{915C6F20-1692-4D0C-9DDA-BDE5C6555B3A}" dt="2024-10-23T10:13:46.326" v="750" actId="1076"/>
        <pc:sldMkLst>
          <pc:docMk/>
          <pc:sldMk cId="0" sldId="360"/>
        </pc:sldMkLst>
        <pc:spChg chg="mod">
          <ac:chgData name="Steinar Solberg" userId="d1a7db41-9f99-4892-8de3-9bf595f93b0d" providerId="ADAL" clId="{915C6F20-1692-4D0C-9DDA-BDE5C6555B3A}" dt="2024-10-23T10:13:10.066" v="745" actId="20577"/>
          <ac:spMkLst>
            <pc:docMk/>
            <pc:sldMk cId="0" sldId="360"/>
            <ac:spMk id="2" creationId="{00000000-0000-0000-0000-000000000000}"/>
          </ac:spMkLst>
        </pc:spChg>
        <pc:spChg chg="mod">
          <ac:chgData name="Steinar Solberg" userId="d1a7db41-9f99-4892-8de3-9bf595f93b0d" providerId="ADAL" clId="{915C6F20-1692-4D0C-9DDA-BDE5C6555B3A}" dt="2024-10-23T10:13:46.326" v="750" actId="1076"/>
          <ac:spMkLst>
            <pc:docMk/>
            <pc:sldMk cId="0" sldId="360"/>
            <ac:spMk id="3" creationId="{00000000-0000-0000-0000-000000000000}"/>
          </ac:spMkLst>
        </pc:spChg>
        <pc:spChg chg="mod">
          <ac:chgData name="Steinar Solberg" userId="d1a7db41-9f99-4892-8de3-9bf595f93b0d" providerId="ADAL" clId="{915C6F20-1692-4D0C-9DDA-BDE5C6555B3A}" dt="2024-10-23T10:13:18.640" v="749" actId="20577"/>
          <ac:spMkLst>
            <pc:docMk/>
            <pc:sldMk cId="0" sldId="360"/>
            <ac:spMk id="11268" creationId="{0667E3F4-03EE-4B7A-A866-1DA60805B269}"/>
          </ac:spMkLst>
        </pc:spChg>
        <pc:graphicFrameChg chg="add mod">
          <ac:chgData name="Steinar Solberg" userId="d1a7db41-9f99-4892-8de3-9bf595f93b0d" providerId="ADAL" clId="{915C6F20-1692-4D0C-9DDA-BDE5C6555B3A}" dt="2024-10-23T10:10:45.789" v="742" actId="14100"/>
          <ac:graphicFrameMkLst>
            <pc:docMk/>
            <pc:sldMk cId="0" sldId="360"/>
            <ac:graphicFrameMk id="5" creationId="{F3FEA8EA-0D69-E72C-B91E-189A72DDDCB9}"/>
          </ac:graphicFrameMkLst>
        </pc:graphicFrameChg>
      </pc:sldChg>
      <pc:sldChg chg="addSp delSp modSp mod">
        <pc:chgData name="Steinar Solberg" userId="d1a7db41-9f99-4892-8de3-9bf595f93b0d" providerId="ADAL" clId="{915C6F20-1692-4D0C-9DDA-BDE5C6555B3A}" dt="2024-10-24T07:13:22.747" v="1309" actId="14100"/>
        <pc:sldMkLst>
          <pc:docMk/>
          <pc:sldMk cId="0" sldId="376"/>
        </pc:sldMkLst>
        <pc:spChg chg="mod">
          <ac:chgData name="Steinar Solberg" userId="d1a7db41-9f99-4892-8de3-9bf595f93b0d" providerId="ADAL" clId="{915C6F20-1692-4D0C-9DDA-BDE5C6555B3A}" dt="2024-10-22T19:48:25.213" v="638" actId="20577"/>
          <ac:spMkLst>
            <pc:docMk/>
            <pc:sldMk cId="0" sldId="376"/>
            <ac:spMk id="14340" creationId="{DD11594A-3DF5-408E-8B64-BAA94E99901E}"/>
          </ac:spMkLst>
        </pc:spChg>
        <pc:graphicFrameChg chg="add mod">
          <ac:chgData name="Steinar Solberg" userId="d1a7db41-9f99-4892-8de3-9bf595f93b0d" providerId="ADAL" clId="{915C6F20-1692-4D0C-9DDA-BDE5C6555B3A}" dt="2024-10-24T07:13:22.747" v="1309" actId="14100"/>
          <ac:graphicFrameMkLst>
            <pc:docMk/>
            <pc:sldMk cId="0" sldId="376"/>
            <ac:graphicFrameMk id="3" creationId="{CD37E30B-40C1-980D-82DB-CA22EA1FD116}"/>
          </ac:graphicFrameMkLst>
        </pc:graphicFrameChg>
      </pc:sldChg>
      <pc:sldChg chg="del">
        <pc:chgData name="Steinar Solberg" userId="d1a7db41-9f99-4892-8de3-9bf595f93b0d" providerId="ADAL" clId="{915C6F20-1692-4D0C-9DDA-BDE5C6555B3A}" dt="2024-10-23T10:43:37.453" v="751" actId="47"/>
        <pc:sldMkLst>
          <pc:docMk/>
          <pc:sldMk cId="0" sldId="377"/>
        </pc:sldMkLst>
      </pc:sldChg>
      <pc:sldChg chg="addSp delSp modSp mod">
        <pc:chgData name="Steinar Solberg" userId="d1a7db41-9f99-4892-8de3-9bf595f93b0d" providerId="ADAL" clId="{915C6F20-1692-4D0C-9DDA-BDE5C6555B3A}" dt="2024-10-22T20:05:20.510" v="657" actId="27918"/>
        <pc:sldMkLst>
          <pc:docMk/>
          <pc:sldMk cId="0" sldId="380"/>
        </pc:sldMkLst>
        <pc:spChg chg="mod">
          <ac:chgData name="Steinar Solberg" userId="d1a7db41-9f99-4892-8de3-9bf595f93b0d" providerId="ADAL" clId="{915C6F20-1692-4D0C-9DDA-BDE5C6555B3A}" dt="2024-10-22T20:01:30.917" v="650" actId="20577"/>
          <ac:spMkLst>
            <pc:docMk/>
            <pc:sldMk cId="0" sldId="380"/>
            <ac:spMk id="18436" creationId="{96211F38-7A36-49CE-8845-57077BAF1CA7}"/>
          </ac:spMkLst>
        </pc:spChg>
        <pc:graphicFrameChg chg="add mod">
          <ac:chgData name="Steinar Solberg" userId="d1a7db41-9f99-4892-8de3-9bf595f93b0d" providerId="ADAL" clId="{915C6F20-1692-4D0C-9DDA-BDE5C6555B3A}" dt="2024-10-22T20:03:43.347" v="656"/>
          <ac:graphicFrameMkLst>
            <pc:docMk/>
            <pc:sldMk cId="0" sldId="380"/>
            <ac:graphicFrameMk id="3" creationId="{00000000-0008-0000-0D00-000003000000}"/>
          </ac:graphicFrameMkLst>
        </pc:graphicFrameChg>
      </pc:sldChg>
      <pc:sldChg chg="del">
        <pc:chgData name="Steinar Solberg" userId="d1a7db41-9f99-4892-8de3-9bf595f93b0d" providerId="ADAL" clId="{915C6F20-1692-4D0C-9DDA-BDE5C6555B3A}" dt="2024-10-23T10:43:52.518" v="752" actId="47"/>
        <pc:sldMkLst>
          <pc:docMk/>
          <pc:sldMk cId="271888491" sldId="397"/>
        </pc:sldMkLst>
      </pc:sldChg>
      <pc:sldChg chg="addSp delSp modSp del mod setBg">
        <pc:chgData name="Steinar Solberg" userId="d1a7db41-9f99-4892-8de3-9bf595f93b0d" providerId="ADAL" clId="{915C6F20-1692-4D0C-9DDA-BDE5C6555B3A}" dt="2024-10-23T10:45:32.893" v="754" actId="2696"/>
        <pc:sldMkLst>
          <pc:docMk/>
          <pc:sldMk cId="1586578262" sldId="411"/>
        </pc:sldMkLst>
      </pc:sldChg>
      <pc:sldChg chg="add">
        <pc:chgData name="Steinar Solberg" userId="d1a7db41-9f99-4892-8de3-9bf595f93b0d" providerId="ADAL" clId="{915C6F20-1692-4D0C-9DDA-BDE5C6555B3A}" dt="2024-10-23T10:45:49.685" v="755"/>
        <pc:sldMkLst>
          <pc:docMk/>
          <pc:sldMk cId="3195482738" sldId="411"/>
        </pc:sldMkLst>
      </pc:sldChg>
      <pc:sldChg chg="modSp mod">
        <pc:chgData name="Steinar Solberg" userId="d1a7db41-9f99-4892-8de3-9bf595f93b0d" providerId="ADAL" clId="{915C6F20-1692-4D0C-9DDA-BDE5C6555B3A}" dt="2024-10-24T08:27:01.712" v="2336" actId="20577"/>
        <pc:sldMkLst>
          <pc:docMk/>
          <pc:sldMk cId="2956239036" sldId="412"/>
        </pc:sldMkLst>
        <pc:spChg chg="mod">
          <ac:chgData name="Steinar Solberg" userId="d1a7db41-9f99-4892-8de3-9bf595f93b0d" providerId="ADAL" clId="{915C6F20-1692-4D0C-9DDA-BDE5C6555B3A}" dt="2024-10-24T08:24:23.058" v="2330" actId="20577"/>
          <ac:spMkLst>
            <pc:docMk/>
            <pc:sldMk cId="2956239036" sldId="412"/>
            <ac:spMk id="3" creationId="{7B43C3E1-1130-15AC-1413-E3373D9CA3C4}"/>
          </ac:spMkLst>
        </pc:spChg>
        <pc:graphicFrameChg chg="mod modGraphic">
          <ac:chgData name="Steinar Solberg" userId="d1a7db41-9f99-4892-8de3-9bf595f93b0d" providerId="ADAL" clId="{915C6F20-1692-4D0C-9DDA-BDE5C6555B3A}" dt="2024-10-24T08:27:01.712" v="2336" actId="20577"/>
          <ac:graphicFrameMkLst>
            <pc:docMk/>
            <pc:sldMk cId="2956239036" sldId="412"/>
            <ac:graphicFrameMk id="5" creationId="{150EED1F-A8A1-C672-72AC-9C2DFBBA56AA}"/>
          </ac:graphicFrameMkLst>
        </pc:graphicFrameChg>
      </pc:sldChg>
      <pc:sldChg chg="del">
        <pc:chgData name="Steinar Solberg" userId="d1a7db41-9f99-4892-8de3-9bf595f93b0d" providerId="ADAL" clId="{915C6F20-1692-4D0C-9DDA-BDE5C6555B3A}" dt="2024-10-23T10:44:25.470" v="753" actId="47"/>
        <pc:sldMkLst>
          <pc:docMk/>
          <pc:sldMk cId="930817255" sldId="414"/>
        </pc:sldMkLst>
      </pc:sldChg>
      <pc:sldChg chg="addSp delSp modSp mod">
        <pc:chgData name="Steinar Solberg" userId="d1a7db41-9f99-4892-8de3-9bf595f93b0d" providerId="ADAL" clId="{915C6F20-1692-4D0C-9DDA-BDE5C6555B3A}" dt="2024-10-23T11:45:29.729" v="1275" actId="1038"/>
        <pc:sldMkLst>
          <pc:docMk/>
          <pc:sldMk cId="2921738655" sldId="416"/>
        </pc:sldMkLst>
        <pc:spChg chg="mod">
          <ac:chgData name="Steinar Solberg" userId="d1a7db41-9f99-4892-8de3-9bf595f93b0d" providerId="ADAL" clId="{915C6F20-1692-4D0C-9DDA-BDE5C6555B3A}" dt="2024-10-23T11:44:03.925" v="1261" actId="404"/>
          <ac:spMkLst>
            <pc:docMk/>
            <pc:sldMk cId="2921738655" sldId="416"/>
            <ac:spMk id="2" creationId="{5ABBA084-4878-9544-40B8-06DDDE2EB47F}"/>
          </ac:spMkLst>
        </pc:spChg>
        <pc:picChg chg="add mod">
          <ac:chgData name="Steinar Solberg" userId="d1a7db41-9f99-4892-8de3-9bf595f93b0d" providerId="ADAL" clId="{915C6F20-1692-4D0C-9DDA-BDE5C6555B3A}" dt="2024-10-23T11:45:29.729" v="1275" actId="1038"/>
          <ac:picMkLst>
            <pc:docMk/>
            <pc:sldMk cId="2921738655" sldId="416"/>
            <ac:picMk id="9" creationId="{22671F0F-03F2-809E-36B7-7CAD452C285B}"/>
          </ac:picMkLst>
        </pc:picChg>
      </pc:sldChg>
      <pc:sldChg chg="addSp delSp modSp mod">
        <pc:chgData name="Steinar Solberg" userId="d1a7db41-9f99-4892-8de3-9bf595f93b0d" providerId="ADAL" clId="{915C6F20-1692-4D0C-9DDA-BDE5C6555B3A}" dt="2024-10-22T13:43:13.396" v="313" actId="1037"/>
        <pc:sldMkLst>
          <pc:docMk/>
          <pc:sldMk cId="1405663707" sldId="428"/>
        </pc:sldMkLst>
        <pc:spChg chg="mod">
          <ac:chgData name="Steinar Solberg" userId="d1a7db41-9f99-4892-8de3-9bf595f93b0d" providerId="ADAL" clId="{915C6F20-1692-4D0C-9DDA-BDE5C6555B3A}" dt="2024-10-22T13:40:36.828" v="293" actId="20577"/>
          <ac:spMkLst>
            <pc:docMk/>
            <pc:sldMk cId="1405663707" sldId="428"/>
            <ac:spMk id="13316" creationId="{7BB5E167-8C78-4726-B43D-19AE3EA190C6}"/>
          </ac:spMkLst>
        </pc:spChg>
        <pc:picChg chg="add mod">
          <ac:chgData name="Steinar Solberg" userId="d1a7db41-9f99-4892-8de3-9bf595f93b0d" providerId="ADAL" clId="{915C6F20-1692-4D0C-9DDA-BDE5C6555B3A}" dt="2024-10-22T13:43:13.396" v="313" actId="1037"/>
          <ac:picMkLst>
            <pc:docMk/>
            <pc:sldMk cId="1405663707" sldId="428"/>
            <ac:picMk id="10" creationId="{E5ECB5D1-9A20-7FB9-DC3F-9B7E24615BD1}"/>
          </ac:picMkLst>
        </pc:picChg>
      </pc:sldChg>
      <pc:sldChg chg="modSp mod">
        <pc:chgData name="Steinar Solberg" userId="d1a7db41-9f99-4892-8de3-9bf595f93b0d" providerId="ADAL" clId="{915C6F20-1692-4D0C-9DDA-BDE5C6555B3A}" dt="2024-10-27T07:36:15.358" v="3949" actId="20577"/>
        <pc:sldMkLst>
          <pc:docMk/>
          <pc:sldMk cId="4044580385" sldId="435"/>
        </pc:sldMkLst>
        <pc:spChg chg="mod">
          <ac:chgData name="Steinar Solberg" userId="d1a7db41-9f99-4892-8de3-9bf595f93b0d" providerId="ADAL" clId="{915C6F20-1692-4D0C-9DDA-BDE5C6555B3A}" dt="2024-10-24T08:31:33.623" v="2368" actId="20577"/>
          <ac:spMkLst>
            <pc:docMk/>
            <pc:sldMk cId="4044580385" sldId="435"/>
            <ac:spMk id="3" creationId="{7B43C3E1-1130-15AC-1413-E3373D9CA3C4}"/>
          </ac:spMkLst>
        </pc:spChg>
        <pc:graphicFrameChg chg="mod modGraphic">
          <ac:chgData name="Steinar Solberg" userId="d1a7db41-9f99-4892-8de3-9bf595f93b0d" providerId="ADAL" clId="{915C6F20-1692-4D0C-9DDA-BDE5C6555B3A}" dt="2024-10-27T07:36:15.358" v="3949" actId="20577"/>
          <ac:graphicFrameMkLst>
            <pc:docMk/>
            <pc:sldMk cId="4044580385" sldId="435"/>
            <ac:graphicFrameMk id="5" creationId="{150EED1F-A8A1-C672-72AC-9C2DFBBA56AA}"/>
          </ac:graphicFrameMkLst>
        </pc:graphicFrameChg>
      </pc:sldChg>
      <pc:sldChg chg="addSp delSp modSp mod">
        <pc:chgData name="Steinar Solberg" userId="d1a7db41-9f99-4892-8de3-9bf595f93b0d" providerId="ADAL" clId="{915C6F20-1692-4D0C-9DDA-BDE5C6555B3A}" dt="2024-10-23T09:47:41.482" v="722" actId="14100"/>
        <pc:sldMkLst>
          <pc:docMk/>
          <pc:sldMk cId="1832119036" sldId="438"/>
        </pc:sldMkLst>
        <pc:spChg chg="mod">
          <ac:chgData name="Steinar Solberg" userId="d1a7db41-9f99-4892-8de3-9bf595f93b0d" providerId="ADAL" clId="{915C6F20-1692-4D0C-9DDA-BDE5C6555B3A}" dt="2024-10-22T13:58:55.020" v="363" actId="6549"/>
          <ac:spMkLst>
            <pc:docMk/>
            <pc:sldMk cId="1832119036" sldId="438"/>
            <ac:spMk id="6148" creationId="{B13FB4D9-1F88-4F4C-80DB-9C5C1976952A}"/>
          </ac:spMkLst>
        </pc:spChg>
        <pc:graphicFrameChg chg="add mod">
          <ac:chgData name="Steinar Solberg" userId="d1a7db41-9f99-4892-8de3-9bf595f93b0d" providerId="ADAL" clId="{915C6F20-1692-4D0C-9DDA-BDE5C6555B3A}" dt="2024-10-23T09:47:41.482" v="722" actId="14100"/>
          <ac:graphicFrameMkLst>
            <pc:docMk/>
            <pc:sldMk cId="1832119036" sldId="438"/>
            <ac:graphicFrameMk id="6" creationId="{52820AD4-D7A0-FCA3-0FC2-3E27D82421AE}"/>
          </ac:graphicFrameMkLst>
        </pc:graphicFrameChg>
      </pc:sldChg>
      <pc:sldChg chg="addSp delSp modSp mod">
        <pc:chgData name="Steinar Solberg" userId="d1a7db41-9f99-4892-8de3-9bf595f93b0d" providerId="ADAL" clId="{915C6F20-1692-4D0C-9DDA-BDE5C6555B3A}" dt="2024-10-22T14:38:14.687" v="595" actId="20577"/>
        <pc:sldMkLst>
          <pc:docMk/>
          <pc:sldMk cId="751088542" sldId="439"/>
        </pc:sldMkLst>
        <pc:spChg chg="mod">
          <ac:chgData name="Steinar Solberg" userId="d1a7db41-9f99-4892-8de3-9bf595f93b0d" providerId="ADAL" clId="{915C6F20-1692-4D0C-9DDA-BDE5C6555B3A}" dt="2024-10-22T14:38:14.687" v="595" actId="20577"/>
          <ac:spMkLst>
            <pc:docMk/>
            <pc:sldMk cId="751088542" sldId="439"/>
            <ac:spMk id="20484" creationId="{6298BC1A-A605-4197-BCF3-71F688E93A6E}"/>
          </ac:spMkLst>
        </pc:spChg>
        <pc:graphicFrameChg chg="add mod">
          <ac:chgData name="Steinar Solberg" userId="d1a7db41-9f99-4892-8de3-9bf595f93b0d" providerId="ADAL" clId="{915C6F20-1692-4D0C-9DDA-BDE5C6555B3A}" dt="2024-10-22T14:35:10.782" v="587" actId="14100"/>
          <ac:graphicFrameMkLst>
            <pc:docMk/>
            <pc:sldMk cId="751088542" sldId="439"/>
            <ac:graphicFrameMk id="3" creationId="{4BA65BB7-4737-B791-79E8-C8F9ECB197E8}"/>
          </ac:graphicFrameMkLst>
        </pc:graphicFrameChg>
      </pc:sldChg>
      <pc:sldChg chg="addSp delSp modSp mod">
        <pc:chgData name="Steinar Solberg" userId="d1a7db41-9f99-4892-8de3-9bf595f93b0d" providerId="ADAL" clId="{915C6F20-1692-4D0C-9DDA-BDE5C6555B3A}" dt="2024-10-23T11:02:53.286" v="801" actId="1038"/>
        <pc:sldMkLst>
          <pc:docMk/>
          <pc:sldMk cId="3829985396" sldId="447"/>
        </pc:sldMkLst>
        <pc:spChg chg="mod">
          <ac:chgData name="Steinar Solberg" userId="d1a7db41-9f99-4892-8de3-9bf595f93b0d" providerId="ADAL" clId="{915C6F20-1692-4D0C-9DDA-BDE5C6555B3A}" dt="2024-10-23T11:02:53.286" v="801" actId="1038"/>
          <ac:spMkLst>
            <pc:docMk/>
            <pc:sldMk cId="3829985396" sldId="447"/>
            <ac:spMk id="4" creationId="{B8EE0B85-FB5F-E16B-73FD-2CE4FEF976D3}"/>
          </ac:spMkLst>
        </pc:spChg>
        <pc:picChg chg="add mod">
          <ac:chgData name="Steinar Solberg" userId="d1a7db41-9f99-4892-8de3-9bf595f93b0d" providerId="ADAL" clId="{915C6F20-1692-4D0C-9DDA-BDE5C6555B3A}" dt="2024-10-23T11:02:25.541" v="786" actId="1036"/>
          <ac:picMkLst>
            <pc:docMk/>
            <pc:sldMk cId="3829985396" sldId="447"/>
            <ac:picMk id="7" creationId="{308EDAD3-E015-556E-2EC6-38C9AB78FBAA}"/>
          </ac:picMkLst>
        </pc:picChg>
      </pc:sldChg>
      <pc:sldChg chg="del">
        <pc:chgData name="Steinar Solberg" userId="d1a7db41-9f99-4892-8de3-9bf595f93b0d" providerId="ADAL" clId="{915C6F20-1692-4D0C-9DDA-BDE5C6555B3A}" dt="2024-10-23T11:51:41.241" v="1293" actId="47"/>
        <pc:sldMkLst>
          <pc:docMk/>
          <pc:sldMk cId="2545482424" sldId="452"/>
        </pc:sldMkLst>
      </pc:sldChg>
      <pc:sldChg chg="del">
        <pc:chgData name="Steinar Solberg" userId="d1a7db41-9f99-4892-8de3-9bf595f93b0d" providerId="ADAL" clId="{915C6F20-1692-4D0C-9DDA-BDE5C6555B3A}" dt="2024-10-23T09:51:57.466" v="727" actId="47"/>
        <pc:sldMkLst>
          <pc:docMk/>
          <pc:sldMk cId="331230849" sldId="453"/>
        </pc:sldMkLst>
      </pc:sldChg>
      <pc:sldChg chg="del">
        <pc:chgData name="Steinar Solberg" userId="d1a7db41-9f99-4892-8de3-9bf595f93b0d" providerId="ADAL" clId="{915C6F20-1692-4D0C-9DDA-BDE5C6555B3A}" dt="2024-10-23T09:52:02.663" v="728" actId="47"/>
        <pc:sldMkLst>
          <pc:docMk/>
          <pc:sldMk cId="1901054756" sldId="454"/>
        </pc:sldMkLst>
      </pc:sldChg>
      <pc:sldChg chg="del">
        <pc:chgData name="Steinar Solberg" userId="d1a7db41-9f99-4892-8de3-9bf595f93b0d" providerId="ADAL" clId="{915C6F20-1692-4D0C-9DDA-BDE5C6555B3A}" dt="2024-10-23T11:51:55.241" v="1294" actId="47"/>
        <pc:sldMkLst>
          <pc:docMk/>
          <pc:sldMk cId="511750967" sldId="455"/>
        </pc:sldMkLst>
      </pc:sldChg>
      <pc:sldChg chg="del">
        <pc:chgData name="Steinar Solberg" userId="d1a7db41-9f99-4892-8de3-9bf595f93b0d" providerId="ADAL" clId="{915C6F20-1692-4D0C-9DDA-BDE5C6555B3A}" dt="2024-10-23T10:48:51.625" v="757" actId="47"/>
        <pc:sldMkLst>
          <pc:docMk/>
          <pc:sldMk cId="2425914793" sldId="456"/>
        </pc:sldMkLst>
      </pc:sldChg>
      <pc:sldChg chg="addSp delSp modSp mod">
        <pc:chgData name="Steinar Solberg" userId="d1a7db41-9f99-4892-8de3-9bf595f93b0d" providerId="ADAL" clId="{915C6F20-1692-4D0C-9DDA-BDE5C6555B3A}" dt="2024-10-23T11:06:13.272" v="889" actId="20577"/>
        <pc:sldMkLst>
          <pc:docMk/>
          <pc:sldMk cId="2003372440" sldId="457"/>
        </pc:sldMkLst>
        <pc:spChg chg="mod">
          <ac:chgData name="Steinar Solberg" userId="d1a7db41-9f99-4892-8de3-9bf595f93b0d" providerId="ADAL" clId="{915C6F20-1692-4D0C-9DDA-BDE5C6555B3A}" dt="2024-10-23T11:06:13.272" v="889" actId="20577"/>
          <ac:spMkLst>
            <pc:docMk/>
            <pc:sldMk cId="2003372440" sldId="457"/>
            <ac:spMk id="4" creationId="{8CCAE6BB-8F56-8645-7057-CD2D05301F5C}"/>
          </ac:spMkLst>
        </pc:spChg>
        <pc:picChg chg="add mod">
          <ac:chgData name="Steinar Solberg" userId="d1a7db41-9f99-4892-8de3-9bf595f93b0d" providerId="ADAL" clId="{915C6F20-1692-4D0C-9DDA-BDE5C6555B3A}" dt="2024-10-23T11:06:01.159" v="866" actId="1038"/>
          <ac:picMkLst>
            <pc:docMk/>
            <pc:sldMk cId="2003372440" sldId="457"/>
            <ac:picMk id="7" creationId="{0C60B1F6-3314-4DE5-B4DC-7A5593C4DDC4}"/>
          </ac:picMkLst>
        </pc:picChg>
      </pc:sldChg>
      <pc:sldChg chg="add">
        <pc:chgData name="Steinar Solberg" userId="d1a7db41-9f99-4892-8de3-9bf595f93b0d" providerId="ADAL" clId="{915C6F20-1692-4D0C-9DDA-BDE5C6555B3A}" dt="2024-10-23T11:42:22.750" v="1201"/>
        <pc:sldMkLst>
          <pc:docMk/>
          <pc:sldMk cId="567539482" sldId="458"/>
        </pc:sldMkLst>
      </pc:sldChg>
      <pc:sldChg chg="addSp delSp modSp new del mod">
        <pc:chgData name="Steinar Solberg" userId="d1a7db41-9f99-4892-8de3-9bf595f93b0d" providerId="ADAL" clId="{915C6F20-1692-4D0C-9DDA-BDE5C6555B3A}" dt="2024-10-27T07:23:02.077" v="3755" actId="47"/>
        <pc:sldMkLst>
          <pc:docMk/>
          <pc:sldMk cId="90603959" sldId="459"/>
        </pc:sldMkLst>
      </pc:sldChg>
      <pc:sldChg chg="addSp delSp modSp add mod">
        <pc:chgData name="Steinar Solberg" userId="d1a7db41-9f99-4892-8de3-9bf595f93b0d" providerId="ADAL" clId="{915C6F20-1692-4D0C-9DDA-BDE5C6555B3A}" dt="2024-10-25T10:28:58.323" v="3186" actId="1037"/>
        <pc:sldMkLst>
          <pc:docMk/>
          <pc:sldMk cId="1010749085" sldId="460"/>
        </pc:sldMkLst>
        <pc:spChg chg="add mod">
          <ac:chgData name="Steinar Solberg" userId="d1a7db41-9f99-4892-8de3-9bf595f93b0d" providerId="ADAL" clId="{915C6F20-1692-4D0C-9DDA-BDE5C6555B3A}" dt="2024-10-25T10:28:58.323" v="3186" actId="1037"/>
          <ac:spMkLst>
            <pc:docMk/>
            <pc:sldMk cId="1010749085" sldId="460"/>
            <ac:spMk id="9" creationId="{0EEF4ED3-B471-2196-F4D3-FA84090D667E}"/>
          </ac:spMkLst>
        </pc:spChg>
        <pc:picChg chg="add mod">
          <ac:chgData name="Steinar Solberg" userId="d1a7db41-9f99-4892-8de3-9bf595f93b0d" providerId="ADAL" clId="{915C6F20-1692-4D0C-9DDA-BDE5C6555B3A}" dt="2024-10-25T10:27:24.790" v="3170" actId="1035"/>
          <ac:picMkLst>
            <pc:docMk/>
            <pc:sldMk cId="1010749085" sldId="460"/>
            <ac:picMk id="8" creationId="{729333F2-5EBC-D703-2BB2-7CEC2D7C4710}"/>
          </ac:picMkLst>
        </pc:picChg>
      </pc:sldChg>
      <pc:sldChg chg="addSp delSp modSp add mod">
        <pc:chgData name="Steinar Solberg" userId="d1a7db41-9f99-4892-8de3-9bf595f93b0d" providerId="ADAL" clId="{915C6F20-1692-4D0C-9DDA-BDE5C6555B3A}" dt="2024-10-27T07:43:55.359" v="3953"/>
        <pc:sldMkLst>
          <pc:docMk/>
          <pc:sldMk cId="2341258595" sldId="461"/>
        </pc:sldMkLst>
        <pc:spChg chg="add mod">
          <ac:chgData name="Steinar Solberg" userId="d1a7db41-9f99-4892-8de3-9bf595f93b0d" providerId="ADAL" clId="{915C6F20-1692-4D0C-9DDA-BDE5C6555B3A}" dt="2024-10-25T12:24:57.276" v="3314" actId="1036"/>
          <ac:spMkLst>
            <pc:docMk/>
            <pc:sldMk cId="2341258595" sldId="461"/>
            <ac:spMk id="6" creationId="{716FD9BE-2E8C-1D4E-E2D0-73B2A07FF915}"/>
          </ac:spMkLst>
        </pc:spChg>
        <pc:graphicFrameChg chg="add mod">
          <ac:chgData name="Steinar Solberg" userId="d1a7db41-9f99-4892-8de3-9bf595f93b0d" providerId="ADAL" clId="{915C6F20-1692-4D0C-9DDA-BDE5C6555B3A}" dt="2024-10-27T07:43:55.359" v="3953"/>
          <ac:graphicFrameMkLst>
            <pc:docMk/>
            <pc:sldMk cId="2341258595" sldId="461"/>
            <ac:graphicFrameMk id="5" creationId="{986CA3D9-E2CC-55B2-606D-8FC609847E5A}"/>
          </ac:graphicFrameMkLst>
        </pc:graphicFrameChg>
      </pc:sldChg>
      <pc:sldChg chg="add del">
        <pc:chgData name="Steinar Solberg" userId="d1a7db41-9f99-4892-8de3-9bf595f93b0d" providerId="ADAL" clId="{915C6F20-1692-4D0C-9DDA-BDE5C6555B3A}" dt="2024-10-25T10:26:28.610" v="3159"/>
        <pc:sldMkLst>
          <pc:docMk/>
          <pc:sldMk cId="3618821182" sldId="461"/>
        </pc:sldMkLst>
      </pc:sldChg>
      <pc:sldMasterChg chg="setBg modSldLayout">
        <pc:chgData name="Steinar Solberg" userId="d1a7db41-9f99-4892-8de3-9bf595f93b0d" providerId="ADAL" clId="{915C6F20-1692-4D0C-9DDA-BDE5C6555B3A}" dt="2024-10-22T14:02:05.934" v="425"/>
        <pc:sldMasterMkLst>
          <pc:docMk/>
          <pc:sldMasterMk cId="2674096749" sldId="2147483648"/>
        </pc:sldMasterMkLst>
        <pc:sldLayoutChg chg="setBg">
          <pc:chgData name="Steinar Solberg" userId="d1a7db41-9f99-4892-8de3-9bf595f93b0d" providerId="ADAL" clId="{915C6F20-1692-4D0C-9DDA-BDE5C6555B3A}" dt="2024-10-22T14:02:05.934" v="425"/>
          <pc:sldLayoutMkLst>
            <pc:docMk/>
            <pc:sldMasterMk cId="2674096749" sldId="2147483648"/>
            <pc:sldLayoutMk cId="718735605" sldId="2147483649"/>
          </pc:sldLayoutMkLst>
        </pc:sldLayoutChg>
        <pc:sldLayoutChg chg="setBg">
          <pc:chgData name="Steinar Solberg" userId="d1a7db41-9f99-4892-8de3-9bf595f93b0d" providerId="ADAL" clId="{915C6F20-1692-4D0C-9DDA-BDE5C6555B3A}" dt="2024-10-22T14:02:05.934" v="425"/>
          <pc:sldLayoutMkLst>
            <pc:docMk/>
            <pc:sldMasterMk cId="2674096749" sldId="2147483648"/>
            <pc:sldLayoutMk cId="2023991456" sldId="2147483650"/>
          </pc:sldLayoutMkLst>
        </pc:sldLayoutChg>
        <pc:sldLayoutChg chg="setBg">
          <pc:chgData name="Steinar Solberg" userId="d1a7db41-9f99-4892-8de3-9bf595f93b0d" providerId="ADAL" clId="{915C6F20-1692-4D0C-9DDA-BDE5C6555B3A}" dt="2024-10-22T14:02:05.934" v="425"/>
          <pc:sldLayoutMkLst>
            <pc:docMk/>
            <pc:sldMasterMk cId="2674096749" sldId="2147483648"/>
            <pc:sldLayoutMk cId="2378615062" sldId="2147483651"/>
          </pc:sldLayoutMkLst>
        </pc:sldLayoutChg>
        <pc:sldLayoutChg chg="setBg">
          <pc:chgData name="Steinar Solberg" userId="d1a7db41-9f99-4892-8de3-9bf595f93b0d" providerId="ADAL" clId="{915C6F20-1692-4D0C-9DDA-BDE5C6555B3A}" dt="2024-10-22T14:02:05.934" v="425"/>
          <pc:sldLayoutMkLst>
            <pc:docMk/>
            <pc:sldMasterMk cId="2674096749" sldId="2147483648"/>
            <pc:sldLayoutMk cId="205916847" sldId="2147483652"/>
          </pc:sldLayoutMkLst>
        </pc:sldLayoutChg>
        <pc:sldLayoutChg chg="setBg">
          <pc:chgData name="Steinar Solberg" userId="d1a7db41-9f99-4892-8de3-9bf595f93b0d" providerId="ADAL" clId="{915C6F20-1692-4D0C-9DDA-BDE5C6555B3A}" dt="2024-10-22T14:02:05.934" v="425"/>
          <pc:sldLayoutMkLst>
            <pc:docMk/>
            <pc:sldMasterMk cId="2674096749" sldId="2147483648"/>
            <pc:sldLayoutMk cId="3670444263" sldId="2147483653"/>
          </pc:sldLayoutMkLst>
        </pc:sldLayoutChg>
        <pc:sldLayoutChg chg="setBg">
          <pc:chgData name="Steinar Solberg" userId="d1a7db41-9f99-4892-8de3-9bf595f93b0d" providerId="ADAL" clId="{915C6F20-1692-4D0C-9DDA-BDE5C6555B3A}" dt="2024-10-22T14:02:05.934" v="425"/>
          <pc:sldLayoutMkLst>
            <pc:docMk/>
            <pc:sldMasterMk cId="2674096749" sldId="2147483648"/>
            <pc:sldLayoutMk cId="187977667" sldId="2147483654"/>
          </pc:sldLayoutMkLst>
        </pc:sldLayoutChg>
        <pc:sldLayoutChg chg="setBg">
          <pc:chgData name="Steinar Solberg" userId="d1a7db41-9f99-4892-8de3-9bf595f93b0d" providerId="ADAL" clId="{915C6F20-1692-4D0C-9DDA-BDE5C6555B3A}" dt="2024-10-22T14:02:05.934" v="425"/>
          <pc:sldLayoutMkLst>
            <pc:docMk/>
            <pc:sldMasterMk cId="2674096749" sldId="2147483648"/>
            <pc:sldLayoutMk cId="3230835757" sldId="2147483655"/>
          </pc:sldLayoutMkLst>
        </pc:sldLayoutChg>
        <pc:sldLayoutChg chg="setBg">
          <pc:chgData name="Steinar Solberg" userId="d1a7db41-9f99-4892-8de3-9bf595f93b0d" providerId="ADAL" clId="{915C6F20-1692-4D0C-9DDA-BDE5C6555B3A}" dt="2024-10-22T14:02:05.934" v="425"/>
          <pc:sldLayoutMkLst>
            <pc:docMk/>
            <pc:sldMasterMk cId="2674096749" sldId="2147483648"/>
            <pc:sldLayoutMk cId="2153870453" sldId="2147483656"/>
          </pc:sldLayoutMkLst>
        </pc:sldLayoutChg>
        <pc:sldLayoutChg chg="setBg">
          <pc:chgData name="Steinar Solberg" userId="d1a7db41-9f99-4892-8de3-9bf595f93b0d" providerId="ADAL" clId="{915C6F20-1692-4D0C-9DDA-BDE5C6555B3A}" dt="2024-10-22T14:02:05.934" v="425"/>
          <pc:sldLayoutMkLst>
            <pc:docMk/>
            <pc:sldMasterMk cId="2674096749" sldId="2147483648"/>
            <pc:sldLayoutMk cId="3197675305" sldId="2147483657"/>
          </pc:sldLayoutMkLst>
        </pc:sldLayoutChg>
        <pc:sldLayoutChg chg="setBg">
          <pc:chgData name="Steinar Solberg" userId="d1a7db41-9f99-4892-8de3-9bf595f93b0d" providerId="ADAL" clId="{915C6F20-1692-4D0C-9DDA-BDE5C6555B3A}" dt="2024-10-22T14:02:05.934" v="425"/>
          <pc:sldLayoutMkLst>
            <pc:docMk/>
            <pc:sldMasterMk cId="2674096749" sldId="2147483648"/>
            <pc:sldLayoutMk cId="603819145" sldId="2147483658"/>
          </pc:sldLayoutMkLst>
        </pc:sldLayoutChg>
        <pc:sldLayoutChg chg="setBg">
          <pc:chgData name="Steinar Solberg" userId="d1a7db41-9f99-4892-8de3-9bf595f93b0d" providerId="ADAL" clId="{915C6F20-1692-4D0C-9DDA-BDE5C6555B3A}" dt="2024-10-22T14:02:05.934" v="425"/>
          <pc:sldLayoutMkLst>
            <pc:docMk/>
            <pc:sldMasterMk cId="2674096749" sldId="2147483648"/>
            <pc:sldLayoutMk cId="3232739783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reftregisteret-my.sharepoint.com/personal/stsg_kreftregisteret_no/Documents/NTKF_lu_kir_base/Thx_register/Nasj_base/Data_tom_2022_til_&#229;rsrapporter_VIKTI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kreftregisteret-my.sharepoint.com/personal/stsg_kreftregisteret_no/Documents/NTKF_lu_kir_base/Thx_register/Nasj_base/Data_tom_2022_til_&#229;rsrapporter_VIKTI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kreftregisteret-my.sharepoint.com/personal/stsg_kreftregisteret_no/Documents/NTKF_lu_kir_base/Thx_register/Nasj_base/Data_tom_2022_til_&#229;rsrapporter_VIKTI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reftregisteret-my.sharepoint.com/personal/stsg_kreftregisteret_no/Documents/NTKF_lu_kir_base/Thx_register/Nasj_base/Data_tom_2023_til_&#229;rsrapporter_VIKTI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kreftregisteret-my.sharepoint.com/personal/stsg_kreftregisteret_no/Documents/NTKF_lu_kir_base/Thx_register/Nasj_base/Data_tom_2022_til_&#229;rsrapporter_VIKTI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kreftregisteret-my.sharepoint.com/personal/stsg_kreftregisteret_no/Documents/NTKF_lu_kir_base/Thx_register/Nasj_base/Data_tom_2023_til_&#229;rsrapporter_VIKTI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kreftregisteret-my.sharepoint.com/personal/stsg_kreftregisteret_no/Documents/NTKF_lu_kir_base/Thx_register/Nasj_base/Data_tom_2023_til_&#229;rsrapporter_VIKTI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kreftregisteret-my.sharepoint.com/personal/stsg_kreftregisteret_no/Documents/NTKF_lu_kir_base/Thx_register/Nasj_base/Data_tom_2023_til_&#229;rsrapporter_VIKTI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kreftregisteret-my.sharepoint.com/personal/stsg_kreftregisteret_no/Documents/NTKF_lu_kir_base/Thx_register/Nasj_base/Data_tom_2023_til_&#229;rsrapporter_VIKTI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kreftregisteret-my.sharepoint.com/personal/stsg_kreftregisteret_no/Documents/NTKF_lu_kir_base/Thx_register/Nasj_base/Data_tom_2023_til_&#229;rsrapporter_VIKTI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kreftregisteret-my.sharepoint.com/personal/stsg_kreftregisteret_no/Documents/NTKF_lu_kir_base/Thx_register/Nasj_base/Data_tom_2023_til_&#229;rsrapporter_VIKTI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Tot_no_opr!$A$12:$A$21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Tot_no_opr!$B$12:$B$21</c:f>
              <c:numCache>
                <c:formatCode>0</c:formatCode>
                <c:ptCount val="10"/>
                <c:pt idx="0">
                  <c:v>1478</c:v>
                </c:pt>
                <c:pt idx="1">
                  <c:v>1463</c:v>
                </c:pt>
                <c:pt idx="2">
                  <c:v>1561</c:v>
                </c:pt>
                <c:pt idx="3">
                  <c:v>1633</c:v>
                </c:pt>
                <c:pt idx="4">
                  <c:v>1566</c:v>
                </c:pt>
                <c:pt idx="5">
                  <c:v>1562</c:v>
                </c:pt>
                <c:pt idx="6">
                  <c:v>1535</c:v>
                </c:pt>
                <c:pt idx="7">
                  <c:v>1513</c:v>
                </c:pt>
                <c:pt idx="8">
                  <c:v>1527</c:v>
                </c:pt>
                <c:pt idx="9">
                  <c:v>1505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1-4AA0-B2B3-9E1B300CC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2064688"/>
        <c:axId val="522078288"/>
      </c:barChart>
      <c:catAx>
        <c:axId val="52206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2078288"/>
        <c:crosses val="autoZero"/>
        <c:auto val="1"/>
        <c:lblAlgn val="ctr"/>
        <c:lblOffset val="100"/>
        <c:noMultiLvlLbl val="0"/>
      </c:catAx>
      <c:valAx>
        <c:axId val="5220782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206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LUCA_age_percentiles!$B$1</c:f>
              <c:strCache>
                <c:ptCount val="1"/>
                <c:pt idx="0">
                  <c:v>p25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name>Trend (p25)</c:nam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LUCA_age_percentiles!$A$2:$A$22</c:f>
              <c:numCache>
                <c:formatCode>General</c:formatCode>
                <c:ptCount val="21"/>
                <c:pt idx="0">
                  <c:v>2003</c:v>
                </c:pt>
                <c:pt idx="2">
                  <c:v>2005</c:v>
                </c:pt>
                <c:pt idx="7">
                  <c:v>2010</c:v>
                </c:pt>
                <c:pt idx="12">
                  <c:v>2015</c:v>
                </c:pt>
                <c:pt idx="17">
                  <c:v>2020</c:v>
                </c:pt>
                <c:pt idx="20">
                  <c:v>2023</c:v>
                </c:pt>
              </c:numCache>
            </c:numRef>
          </c:cat>
          <c:val>
            <c:numRef>
              <c:f>LUCA_age_percentiles!$B$2:$B$22</c:f>
              <c:numCache>
                <c:formatCode>General</c:formatCode>
                <c:ptCount val="21"/>
                <c:pt idx="0">
                  <c:v>55</c:v>
                </c:pt>
                <c:pt idx="1">
                  <c:v>59</c:v>
                </c:pt>
                <c:pt idx="2">
                  <c:v>60</c:v>
                </c:pt>
                <c:pt idx="3">
                  <c:v>59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60</c:v>
                </c:pt>
                <c:pt idx="8">
                  <c:v>62</c:v>
                </c:pt>
                <c:pt idx="9">
                  <c:v>61</c:v>
                </c:pt>
                <c:pt idx="10">
                  <c:v>62</c:v>
                </c:pt>
                <c:pt idx="11">
                  <c:v>62</c:v>
                </c:pt>
                <c:pt idx="12">
                  <c:v>62</c:v>
                </c:pt>
                <c:pt idx="13">
                  <c:v>63</c:v>
                </c:pt>
                <c:pt idx="14">
                  <c:v>63</c:v>
                </c:pt>
                <c:pt idx="15">
                  <c:v>63</c:v>
                </c:pt>
                <c:pt idx="16">
                  <c:v>63</c:v>
                </c:pt>
                <c:pt idx="17">
                  <c:v>63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EF-434A-AA4A-4C7AB4F9514C}"/>
            </c:ext>
          </c:extLst>
        </c:ser>
        <c:ser>
          <c:idx val="1"/>
          <c:order val="1"/>
          <c:tx>
            <c:strRef>
              <c:f>LUCA_age_percentiles!$C$1</c:f>
              <c:strCache>
                <c:ptCount val="1"/>
                <c:pt idx="0">
                  <c:v>p50 (median)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name>Trend (p50)</c:nam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LUCA_age_percentiles!$A$2:$A$22</c:f>
              <c:numCache>
                <c:formatCode>General</c:formatCode>
                <c:ptCount val="21"/>
                <c:pt idx="0">
                  <c:v>2003</c:v>
                </c:pt>
                <c:pt idx="2">
                  <c:v>2005</c:v>
                </c:pt>
                <c:pt idx="7">
                  <c:v>2010</c:v>
                </c:pt>
                <c:pt idx="12">
                  <c:v>2015</c:v>
                </c:pt>
                <c:pt idx="17">
                  <c:v>2020</c:v>
                </c:pt>
                <c:pt idx="20">
                  <c:v>2023</c:v>
                </c:pt>
              </c:numCache>
            </c:numRef>
          </c:cat>
          <c:val>
            <c:numRef>
              <c:f>LUCA_age_percentiles!$C$2:$C$22</c:f>
              <c:numCache>
                <c:formatCode>General</c:formatCode>
                <c:ptCount val="21"/>
                <c:pt idx="0">
                  <c:v>66</c:v>
                </c:pt>
                <c:pt idx="1">
                  <c:v>66</c:v>
                </c:pt>
                <c:pt idx="2">
                  <c:v>66</c:v>
                </c:pt>
                <c:pt idx="3">
                  <c:v>66</c:v>
                </c:pt>
                <c:pt idx="4">
                  <c:v>66</c:v>
                </c:pt>
                <c:pt idx="5">
                  <c:v>67</c:v>
                </c:pt>
                <c:pt idx="6">
                  <c:v>67</c:v>
                </c:pt>
                <c:pt idx="7">
                  <c:v>66</c:v>
                </c:pt>
                <c:pt idx="8">
                  <c:v>67</c:v>
                </c:pt>
                <c:pt idx="9">
                  <c:v>67</c:v>
                </c:pt>
                <c:pt idx="10">
                  <c:v>68</c:v>
                </c:pt>
                <c:pt idx="11">
                  <c:v>68</c:v>
                </c:pt>
                <c:pt idx="12">
                  <c:v>68</c:v>
                </c:pt>
                <c:pt idx="13">
                  <c:v>69</c:v>
                </c:pt>
                <c:pt idx="14">
                  <c:v>69</c:v>
                </c:pt>
                <c:pt idx="15">
                  <c:v>69.5</c:v>
                </c:pt>
                <c:pt idx="16">
                  <c:v>69</c:v>
                </c:pt>
                <c:pt idx="17">
                  <c:v>70</c:v>
                </c:pt>
                <c:pt idx="18">
                  <c:v>69</c:v>
                </c:pt>
                <c:pt idx="19">
                  <c:v>70</c:v>
                </c:pt>
                <c:pt idx="20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EF-434A-AA4A-4C7AB4F9514C}"/>
            </c:ext>
          </c:extLst>
        </c:ser>
        <c:ser>
          <c:idx val="2"/>
          <c:order val="2"/>
          <c:tx>
            <c:strRef>
              <c:f>LUCA_age_percentiles!$D$1</c:f>
              <c:strCache>
                <c:ptCount val="1"/>
                <c:pt idx="0">
                  <c:v>p75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name>Trend (p75)</c:nam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LUCA_age_percentiles!$A$2:$A$22</c:f>
              <c:numCache>
                <c:formatCode>General</c:formatCode>
                <c:ptCount val="21"/>
                <c:pt idx="0">
                  <c:v>2003</c:v>
                </c:pt>
                <c:pt idx="2">
                  <c:v>2005</c:v>
                </c:pt>
                <c:pt idx="7">
                  <c:v>2010</c:v>
                </c:pt>
                <c:pt idx="12">
                  <c:v>2015</c:v>
                </c:pt>
                <c:pt idx="17">
                  <c:v>2020</c:v>
                </c:pt>
                <c:pt idx="20">
                  <c:v>2023</c:v>
                </c:pt>
              </c:numCache>
            </c:numRef>
          </c:cat>
          <c:val>
            <c:numRef>
              <c:f>LUCA_age_percentiles!$D$2:$D$22</c:f>
              <c:numCache>
                <c:formatCode>General</c:formatCode>
                <c:ptCount val="21"/>
                <c:pt idx="0">
                  <c:v>73</c:v>
                </c:pt>
                <c:pt idx="1">
                  <c:v>73</c:v>
                </c:pt>
                <c:pt idx="2">
                  <c:v>73</c:v>
                </c:pt>
                <c:pt idx="3">
                  <c:v>73</c:v>
                </c:pt>
                <c:pt idx="4">
                  <c:v>73</c:v>
                </c:pt>
                <c:pt idx="5">
                  <c:v>73</c:v>
                </c:pt>
                <c:pt idx="6">
                  <c:v>73</c:v>
                </c:pt>
                <c:pt idx="7">
                  <c:v>73</c:v>
                </c:pt>
                <c:pt idx="8">
                  <c:v>73</c:v>
                </c:pt>
                <c:pt idx="9">
                  <c:v>73</c:v>
                </c:pt>
                <c:pt idx="10">
                  <c:v>73</c:v>
                </c:pt>
                <c:pt idx="11">
                  <c:v>72</c:v>
                </c:pt>
                <c:pt idx="12">
                  <c:v>73</c:v>
                </c:pt>
                <c:pt idx="13">
                  <c:v>73</c:v>
                </c:pt>
                <c:pt idx="14">
                  <c:v>73</c:v>
                </c:pt>
                <c:pt idx="15">
                  <c:v>74</c:v>
                </c:pt>
                <c:pt idx="16">
                  <c:v>74</c:v>
                </c:pt>
                <c:pt idx="17">
                  <c:v>74</c:v>
                </c:pt>
                <c:pt idx="18">
                  <c:v>75</c:v>
                </c:pt>
                <c:pt idx="19">
                  <c:v>75</c:v>
                </c:pt>
                <c:pt idx="20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7EF-434A-AA4A-4C7AB4F9514C}"/>
            </c:ext>
          </c:extLst>
        </c:ser>
        <c:ser>
          <c:idx val="3"/>
          <c:order val="3"/>
          <c:tx>
            <c:strRef>
              <c:f>LUCA_age_percentiles!$E$1</c:f>
              <c:strCache>
                <c:ptCount val="1"/>
                <c:pt idx="0">
                  <c:v>p95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trendline>
            <c:name>Trend (p95)</c:nam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LUCA_age_percentiles!$A$2:$A$22</c:f>
              <c:numCache>
                <c:formatCode>General</c:formatCode>
                <c:ptCount val="21"/>
                <c:pt idx="0">
                  <c:v>2003</c:v>
                </c:pt>
                <c:pt idx="2">
                  <c:v>2005</c:v>
                </c:pt>
                <c:pt idx="7">
                  <c:v>2010</c:v>
                </c:pt>
                <c:pt idx="12">
                  <c:v>2015</c:v>
                </c:pt>
                <c:pt idx="17">
                  <c:v>2020</c:v>
                </c:pt>
                <c:pt idx="20">
                  <c:v>2023</c:v>
                </c:pt>
              </c:numCache>
            </c:numRef>
          </c:cat>
          <c:val>
            <c:numRef>
              <c:f>LUCA_age_percentiles!$E$2:$E$22</c:f>
              <c:numCache>
                <c:formatCode>General</c:formatCode>
                <c:ptCount val="21"/>
                <c:pt idx="0">
                  <c:v>80</c:v>
                </c:pt>
                <c:pt idx="1">
                  <c:v>80</c:v>
                </c:pt>
                <c:pt idx="2">
                  <c:v>78</c:v>
                </c:pt>
                <c:pt idx="3">
                  <c:v>79</c:v>
                </c:pt>
                <c:pt idx="4">
                  <c:v>80</c:v>
                </c:pt>
                <c:pt idx="5">
                  <c:v>80</c:v>
                </c:pt>
                <c:pt idx="6">
                  <c:v>80</c:v>
                </c:pt>
                <c:pt idx="7">
                  <c:v>79</c:v>
                </c:pt>
                <c:pt idx="8">
                  <c:v>80</c:v>
                </c:pt>
                <c:pt idx="9">
                  <c:v>79</c:v>
                </c:pt>
                <c:pt idx="10">
                  <c:v>80</c:v>
                </c:pt>
                <c:pt idx="11">
                  <c:v>79</c:v>
                </c:pt>
                <c:pt idx="12">
                  <c:v>79</c:v>
                </c:pt>
                <c:pt idx="13">
                  <c:v>79</c:v>
                </c:pt>
                <c:pt idx="14">
                  <c:v>79</c:v>
                </c:pt>
                <c:pt idx="15">
                  <c:v>80</c:v>
                </c:pt>
                <c:pt idx="16">
                  <c:v>79</c:v>
                </c:pt>
                <c:pt idx="17">
                  <c:v>79</c:v>
                </c:pt>
                <c:pt idx="18">
                  <c:v>80</c:v>
                </c:pt>
                <c:pt idx="19">
                  <c:v>80</c:v>
                </c:pt>
                <c:pt idx="2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7EF-434A-AA4A-4C7AB4F95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2364416"/>
        <c:axId val="692362784"/>
      </c:lineChart>
      <c:catAx>
        <c:axId val="69236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2362784"/>
        <c:crosses val="autoZero"/>
        <c:auto val="1"/>
        <c:lblAlgn val="ctr"/>
        <c:lblOffset val="100"/>
        <c:noMultiLvlLbl val="0"/>
      </c:catAx>
      <c:valAx>
        <c:axId val="692362784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Years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236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LUCA_prop_of_total!$B$1</c:f>
              <c:strCache>
                <c:ptCount val="1"/>
                <c:pt idx="0">
                  <c:v>Total number operations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LUCA_prop_of_total!$A$7:$A$16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LUCA_prop_of_total!$B$7:$B$16</c:f>
              <c:numCache>
                <c:formatCode>0</c:formatCode>
                <c:ptCount val="10"/>
                <c:pt idx="0">
                  <c:v>1478</c:v>
                </c:pt>
                <c:pt idx="1">
                  <c:v>1463</c:v>
                </c:pt>
                <c:pt idx="2">
                  <c:v>1561</c:v>
                </c:pt>
                <c:pt idx="3">
                  <c:v>1633</c:v>
                </c:pt>
                <c:pt idx="4">
                  <c:v>1529</c:v>
                </c:pt>
                <c:pt idx="5">
                  <c:v>1562</c:v>
                </c:pt>
                <c:pt idx="6">
                  <c:v>1535</c:v>
                </c:pt>
                <c:pt idx="7">
                  <c:v>1513</c:v>
                </c:pt>
                <c:pt idx="8">
                  <c:v>1527</c:v>
                </c:pt>
                <c:pt idx="9">
                  <c:v>1505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4-45DB-B80D-9559C0FE7D1B}"/>
            </c:ext>
          </c:extLst>
        </c:ser>
        <c:ser>
          <c:idx val="1"/>
          <c:order val="1"/>
          <c:tx>
            <c:strRef>
              <c:f>LUCA_prop_of_total!$C$1</c:f>
              <c:strCache>
                <c:ptCount val="1"/>
                <c:pt idx="0">
                  <c:v>Operations for lung cancer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LUCA_prop_of_total!$A$7:$A$16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LUCA_prop_of_total!$C$7:$C$16</c:f>
              <c:numCache>
                <c:formatCode>0</c:formatCode>
                <c:ptCount val="10"/>
                <c:pt idx="0">
                  <c:v>599</c:v>
                </c:pt>
                <c:pt idx="1">
                  <c:v>626</c:v>
                </c:pt>
                <c:pt idx="2">
                  <c:v>692</c:v>
                </c:pt>
                <c:pt idx="3">
                  <c:v>703</c:v>
                </c:pt>
                <c:pt idx="4">
                  <c:v>750</c:v>
                </c:pt>
                <c:pt idx="5">
                  <c:v>748</c:v>
                </c:pt>
                <c:pt idx="6">
                  <c:v>721</c:v>
                </c:pt>
                <c:pt idx="7">
                  <c:v>748</c:v>
                </c:pt>
                <c:pt idx="8">
                  <c:v>786</c:v>
                </c:pt>
                <c:pt idx="9">
                  <c:v>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74-45DB-B80D-9559C0FE7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358432"/>
        <c:axId val="692361152"/>
      </c:barChart>
      <c:lineChart>
        <c:grouping val="standard"/>
        <c:varyColors val="0"/>
        <c:ser>
          <c:idx val="2"/>
          <c:order val="2"/>
          <c:tx>
            <c:strRef>
              <c:f>LUCA_prop_of_total!$D$1</c:f>
              <c:strCache>
                <c:ptCount val="1"/>
                <c:pt idx="0">
                  <c:v>Per cent lung cancer operations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8115942028985507E-3"/>
                  <c:y val="-5.184093775320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774-45DB-B80D-9559C0FE7D1B}"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774-45DB-B80D-9559C0FE7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LUCA_prop_of_total!$A$7:$A$16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LUCA_prop_of_total!$D$7:$D$16</c:f>
              <c:numCache>
                <c:formatCode>0.0</c:formatCode>
                <c:ptCount val="10"/>
                <c:pt idx="0">
                  <c:v>40.527740189445197</c:v>
                </c:pt>
                <c:pt idx="1">
                  <c:v>42.78879015721121</c:v>
                </c:pt>
                <c:pt idx="2">
                  <c:v>44.33055733504164</c:v>
                </c:pt>
                <c:pt idx="3">
                  <c:v>43.04960195958359</c:v>
                </c:pt>
                <c:pt idx="4">
                  <c:v>49.051667756703729</c:v>
                </c:pt>
                <c:pt idx="5">
                  <c:v>47.887323943661968</c:v>
                </c:pt>
                <c:pt idx="6">
                  <c:v>46.970684039087949</c:v>
                </c:pt>
                <c:pt idx="7">
                  <c:v>49.438202247191015</c:v>
                </c:pt>
                <c:pt idx="8">
                  <c:v>51.473477406679763</c:v>
                </c:pt>
                <c:pt idx="9">
                  <c:v>50.099667774086377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74-45DB-B80D-9559C0FE7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2362240"/>
        <c:axId val="692361696"/>
      </c:lineChart>
      <c:catAx>
        <c:axId val="69235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2361152"/>
        <c:crosses val="autoZero"/>
        <c:auto val="1"/>
        <c:lblAlgn val="ctr"/>
        <c:lblOffset val="100"/>
        <c:noMultiLvlLbl val="0"/>
      </c:catAx>
      <c:valAx>
        <c:axId val="69236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2358432"/>
        <c:crosses val="autoZero"/>
        <c:crossBetween val="between"/>
      </c:valAx>
      <c:valAx>
        <c:axId val="6923616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Per cent lung cancer</a:t>
                </a:r>
                <a:r>
                  <a:rPr lang="nb-NO" baseline="0"/>
                  <a:t> operations (line)</a:t>
                </a:r>
                <a:endParaRPr lang="nb-N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2362240"/>
        <c:crosses val="max"/>
        <c:crossBetween val="between"/>
      </c:valAx>
      <c:catAx>
        <c:axId val="69236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2361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aseline="0" dirty="0">
                <a:solidFill>
                  <a:schemeClr val="tx1"/>
                </a:solidFill>
              </a:rPr>
              <a:t>30-day postoperative </a:t>
            </a:r>
            <a:r>
              <a:rPr lang="nb-NO" sz="1800" baseline="0" dirty="0" err="1">
                <a:solidFill>
                  <a:schemeClr val="tx1"/>
                </a:solidFill>
              </a:rPr>
              <a:t>mortality</a:t>
            </a:r>
            <a:r>
              <a:rPr lang="nb-NO" sz="1800" baseline="0" dirty="0">
                <a:solidFill>
                  <a:schemeClr val="tx1"/>
                </a:solidFill>
              </a:rPr>
              <a:t> </a:t>
            </a:r>
            <a:r>
              <a:rPr lang="nb-NO" sz="1800" baseline="0" dirty="0" err="1">
                <a:solidFill>
                  <a:schemeClr val="tx1"/>
                </a:solidFill>
              </a:rPr>
              <a:t>vs</a:t>
            </a:r>
            <a:r>
              <a:rPr lang="nb-NO" sz="1800" baseline="0" dirty="0">
                <a:solidFill>
                  <a:schemeClr val="tx1"/>
                </a:solidFill>
              </a:rPr>
              <a:t> </a:t>
            </a:r>
            <a:r>
              <a:rPr lang="nb-NO" sz="1800" baseline="0" dirty="0" err="1">
                <a:solidFill>
                  <a:schemeClr val="tx1"/>
                </a:solidFill>
              </a:rPr>
              <a:t>proportion</a:t>
            </a:r>
            <a:r>
              <a:rPr lang="nb-NO" sz="1800" baseline="0" dirty="0">
                <a:solidFill>
                  <a:schemeClr val="tx1"/>
                </a:solidFill>
              </a:rPr>
              <a:t> in stage I+II (cTNM</a:t>
            </a:r>
            <a:r>
              <a:rPr lang="nb-NO" sz="1600" baseline="0" dirty="0"/>
              <a:t>)</a:t>
            </a:r>
          </a:p>
          <a:p>
            <a:pPr>
              <a:defRPr/>
            </a:pPr>
            <a:r>
              <a:rPr lang="nb-NO" sz="1600" b="0" i="0" u="none" strike="noStrike" kern="1200" spc="0" baseline="0" dirty="0">
                <a:solidFill>
                  <a:schemeClr val="tx1"/>
                </a:solidFill>
              </a:rPr>
              <a:t>3483 </a:t>
            </a:r>
            <a:r>
              <a:rPr lang="nb-NO" sz="1600" b="0" i="0" u="none" strike="noStrike" kern="1200" spc="0" baseline="0" dirty="0" err="1">
                <a:solidFill>
                  <a:schemeClr val="tx1"/>
                </a:solidFill>
              </a:rPr>
              <a:t>patients</a:t>
            </a:r>
            <a:r>
              <a:rPr lang="nb-NO" sz="1600" b="0" i="0" u="none" strike="noStrike" kern="1200" spc="0" baseline="0" dirty="0">
                <a:solidFill>
                  <a:schemeClr val="tx1"/>
                </a:solidFill>
              </a:rPr>
              <a:t> </a:t>
            </a:r>
            <a:r>
              <a:rPr lang="nb-NO" sz="1600" b="0" i="0" u="none" strike="noStrike" kern="1200" spc="0" baseline="0" dirty="0" err="1">
                <a:solidFill>
                  <a:schemeClr val="tx1"/>
                </a:solidFill>
              </a:rPr>
              <a:t>operated</a:t>
            </a:r>
            <a:r>
              <a:rPr lang="nb-NO" sz="1600" b="0" i="0" u="none" strike="noStrike" kern="1200" spc="0" baseline="0" dirty="0">
                <a:solidFill>
                  <a:schemeClr val="tx1"/>
                </a:solidFill>
              </a:rPr>
              <a:t> 2019-2023</a:t>
            </a:r>
            <a:endParaRPr lang="nb-NO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00CC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Sheet1!$K$4:$K$11</c:f>
              <c:numCache>
                <c:formatCode>0.0</c:formatCode>
                <c:ptCount val="8"/>
                <c:pt idx="0">
                  <c:v>1.7</c:v>
                </c:pt>
                <c:pt idx="1">
                  <c:v>0.3</c:v>
                </c:pt>
                <c:pt idx="2">
                  <c:v>0.2</c:v>
                </c:pt>
                <c:pt idx="3">
                  <c:v>2.8</c:v>
                </c:pt>
                <c:pt idx="4">
                  <c:v>0.6</c:v>
                </c:pt>
                <c:pt idx="5">
                  <c:v>1.6</c:v>
                </c:pt>
                <c:pt idx="6">
                  <c:v>1</c:v>
                </c:pt>
                <c:pt idx="7">
                  <c:v>0.9</c:v>
                </c:pt>
              </c:numCache>
            </c:numRef>
          </c:xVal>
          <c:yVal>
            <c:numRef>
              <c:f>Sheet1!$L$4:$L$11</c:f>
              <c:numCache>
                <c:formatCode>0.0</c:formatCode>
                <c:ptCount val="8"/>
                <c:pt idx="0">
                  <c:v>91.19</c:v>
                </c:pt>
                <c:pt idx="1">
                  <c:v>89.33</c:v>
                </c:pt>
                <c:pt idx="2">
                  <c:v>88.68</c:v>
                </c:pt>
                <c:pt idx="3">
                  <c:v>88.89</c:v>
                </c:pt>
                <c:pt idx="4">
                  <c:v>83.960000000000008</c:v>
                </c:pt>
                <c:pt idx="5">
                  <c:v>83.660000000000011</c:v>
                </c:pt>
                <c:pt idx="6">
                  <c:v>87.44</c:v>
                </c:pt>
                <c:pt idx="7">
                  <c:v>84.210000000000008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F6-42D6-8C2C-3B0B8C12C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8832463"/>
        <c:axId val="978839663"/>
      </c:scatterChart>
      <c:valAx>
        <c:axId val="9788324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tx1"/>
                    </a:solidFill>
                  </a:rPr>
                  <a:t>Per cent mortality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78839663"/>
        <c:crosses val="autoZero"/>
        <c:crossBetween val="midCat"/>
      </c:valAx>
      <c:valAx>
        <c:axId val="978839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tx1"/>
                    </a:solidFill>
                  </a:rPr>
                  <a:t>Sum stage I + II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788324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Access!$C$4</c:f>
              <c:strCache>
                <c:ptCount val="1"/>
                <c:pt idx="0">
                  <c:v>Thoracotomy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8D8-41FB-AD9C-1989336CA1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Access!$B$7:$B$26</c:f>
              <c:numCache>
                <c:formatCode>General</c:formatCode>
                <c:ptCount val="20"/>
                <c:pt idx="0">
                  <c:v>2004</c:v>
                </c:pt>
                <c:pt idx="6">
                  <c:v>2010</c:v>
                </c:pt>
                <c:pt idx="11">
                  <c:v>2015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Access!$C$7:$C$26</c:f>
              <c:numCache>
                <c:formatCode>General</c:formatCode>
                <c:ptCount val="20"/>
                <c:pt idx="0">
                  <c:v>580</c:v>
                </c:pt>
                <c:pt idx="1">
                  <c:v>590</c:v>
                </c:pt>
                <c:pt idx="2">
                  <c:v>705</c:v>
                </c:pt>
                <c:pt idx="3">
                  <c:v>790</c:v>
                </c:pt>
                <c:pt idx="4">
                  <c:v>887</c:v>
                </c:pt>
                <c:pt idx="5">
                  <c:v>811</c:v>
                </c:pt>
                <c:pt idx="6">
                  <c:v>837</c:v>
                </c:pt>
                <c:pt idx="7">
                  <c:v>904</c:v>
                </c:pt>
                <c:pt idx="8">
                  <c:v>878</c:v>
                </c:pt>
                <c:pt idx="9">
                  <c:v>877</c:v>
                </c:pt>
                <c:pt idx="10">
                  <c:v>758</c:v>
                </c:pt>
                <c:pt idx="11">
                  <c:v>668</c:v>
                </c:pt>
                <c:pt idx="12">
                  <c:v>698</c:v>
                </c:pt>
                <c:pt idx="13">
                  <c:v>677</c:v>
                </c:pt>
                <c:pt idx="14">
                  <c:v>669</c:v>
                </c:pt>
                <c:pt idx="15">
                  <c:v>586</c:v>
                </c:pt>
                <c:pt idx="16">
                  <c:v>496</c:v>
                </c:pt>
                <c:pt idx="17">
                  <c:v>457</c:v>
                </c:pt>
                <c:pt idx="18">
                  <c:v>454</c:v>
                </c:pt>
                <c:pt idx="19">
                  <c:v>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D8-41FB-AD9C-1989336CA199}"/>
            </c:ext>
          </c:extLst>
        </c:ser>
        <c:ser>
          <c:idx val="1"/>
          <c:order val="1"/>
          <c:tx>
            <c:strRef>
              <c:f>Access!$D$4</c:f>
              <c:strCache>
                <c:ptCount val="1"/>
                <c:pt idx="0">
                  <c:v>Thorakoscopy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8D8-41FB-AD9C-1989336CA1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Access!$B$7:$B$26</c:f>
              <c:numCache>
                <c:formatCode>General</c:formatCode>
                <c:ptCount val="20"/>
                <c:pt idx="0">
                  <c:v>2004</c:v>
                </c:pt>
                <c:pt idx="6">
                  <c:v>2010</c:v>
                </c:pt>
                <c:pt idx="11">
                  <c:v>2015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Access!$D$7:$D$26</c:f>
              <c:numCache>
                <c:formatCode>General</c:formatCode>
                <c:ptCount val="20"/>
                <c:pt idx="0">
                  <c:v>322</c:v>
                </c:pt>
                <c:pt idx="1">
                  <c:v>297</c:v>
                </c:pt>
                <c:pt idx="2">
                  <c:v>317</c:v>
                </c:pt>
                <c:pt idx="3">
                  <c:v>321</c:v>
                </c:pt>
                <c:pt idx="4">
                  <c:v>321</c:v>
                </c:pt>
                <c:pt idx="5">
                  <c:v>325</c:v>
                </c:pt>
                <c:pt idx="6">
                  <c:v>365</c:v>
                </c:pt>
                <c:pt idx="7">
                  <c:v>480</c:v>
                </c:pt>
                <c:pt idx="8">
                  <c:v>454</c:v>
                </c:pt>
                <c:pt idx="9">
                  <c:v>542</c:v>
                </c:pt>
                <c:pt idx="10">
                  <c:v>586</c:v>
                </c:pt>
                <c:pt idx="11">
                  <c:v>632</c:v>
                </c:pt>
                <c:pt idx="12">
                  <c:v>698</c:v>
                </c:pt>
                <c:pt idx="13">
                  <c:v>816</c:v>
                </c:pt>
                <c:pt idx="14">
                  <c:v>764</c:v>
                </c:pt>
                <c:pt idx="15">
                  <c:v>773</c:v>
                </c:pt>
                <c:pt idx="16">
                  <c:v>788</c:v>
                </c:pt>
                <c:pt idx="17">
                  <c:v>799</c:v>
                </c:pt>
                <c:pt idx="18">
                  <c:v>791</c:v>
                </c:pt>
                <c:pt idx="19">
                  <c:v>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D8-41FB-AD9C-1989336CA199}"/>
            </c:ext>
          </c:extLst>
        </c:ser>
        <c:ser>
          <c:idx val="2"/>
          <c:order val="2"/>
          <c:tx>
            <c:strRef>
              <c:f>Access!$E$4</c:f>
              <c:strCache>
                <c:ptCount val="1"/>
                <c:pt idx="0">
                  <c:v>Robot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8D8-41FB-AD9C-1989336CA1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Access!$B$7:$B$26</c:f>
              <c:numCache>
                <c:formatCode>General</c:formatCode>
                <c:ptCount val="20"/>
                <c:pt idx="0">
                  <c:v>2004</c:v>
                </c:pt>
                <c:pt idx="6">
                  <c:v>2010</c:v>
                </c:pt>
                <c:pt idx="11">
                  <c:v>2015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Access!$E$7:$E$28</c:f>
              <c:numCache>
                <c:formatCode>General</c:formatCode>
                <c:ptCount val="22"/>
                <c:pt idx="14">
                  <c:v>1</c:v>
                </c:pt>
                <c:pt idx="15">
                  <c:v>51</c:v>
                </c:pt>
                <c:pt idx="16">
                  <c:v>126</c:v>
                </c:pt>
                <c:pt idx="17">
                  <c:v>141</c:v>
                </c:pt>
                <c:pt idx="18">
                  <c:v>180</c:v>
                </c:pt>
                <c:pt idx="21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8D8-41FB-AD9C-1989336CA199}"/>
            </c:ext>
          </c:extLst>
        </c:ser>
        <c:ser>
          <c:idx val="3"/>
          <c:order val="3"/>
          <c:tx>
            <c:strRef>
              <c:f>Access!$F$4</c:f>
              <c:strCache>
                <c:ptCount val="1"/>
                <c:pt idx="0">
                  <c:v>Mediastinoscopy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8D8-41FB-AD9C-1989336CA1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Access!$B$7:$B$26</c:f>
              <c:numCache>
                <c:formatCode>General</c:formatCode>
                <c:ptCount val="20"/>
                <c:pt idx="0">
                  <c:v>2004</c:v>
                </c:pt>
                <c:pt idx="6">
                  <c:v>2010</c:v>
                </c:pt>
                <c:pt idx="11">
                  <c:v>2015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Access!$F$7:$F$26</c:f>
              <c:numCache>
                <c:formatCode>General</c:formatCode>
                <c:ptCount val="20"/>
                <c:pt idx="0">
                  <c:v>146</c:v>
                </c:pt>
                <c:pt idx="1">
                  <c:v>138</c:v>
                </c:pt>
                <c:pt idx="2">
                  <c:v>139</c:v>
                </c:pt>
                <c:pt idx="3">
                  <c:v>129</c:v>
                </c:pt>
                <c:pt idx="4">
                  <c:v>105</c:v>
                </c:pt>
                <c:pt idx="5">
                  <c:v>91</c:v>
                </c:pt>
                <c:pt idx="6">
                  <c:v>77</c:v>
                </c:pt>
                <c:pt idx="7">
                  <c:v>102</c:v>
                </c:pt>
                <c:pt idx="8">
                  <c:v>59</c:v>
                </c:pt>
                <c:pt idx="9">
                  <c:v>54</c:v>
                </c:pt>
                <c:pt idx="10">
                  <c:v>51</c:v>
                </c:pt>
                <c:pt idx="11">
                  <c:v>35</c:v>
                </c:pt>
                <c:pt idx="12">
                  <c:v>22</c:v>
                </c:pt>
                <c:pt idx="13">
                  <c:v>28</c:v>
                </c:pt>
                <c:pt idx="14">
                  <c:v>22</c:v>
                </c:pt>
                <c:pt idx="15">
                  <c:v>34</c:v>
                </c:pt>
                <c:pt idx="16">
                  <c:v>19</c:v>
                </c:pt>
                <c:pt idx="17">
                  <c:v>19</c:v>
                </c:pt>
                <c:pt idx="18">
                  <c:v>8</c:v>
                </c:pt>
                <c:pt idx="1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8D8-41FB-AD9C-1989336CA199}"/>
            </c:ext>
          </c:extLst>
        </c:ser>
        <c:ser>
          <c:idx val="4"/>
          <c:order val="4"/>
          <c:tx>
            <c:strRef>
              <c:f>Access!$G$4</c:f>
              <c:strCache>
                <c:ptCount val="1"/>
                <c:pt idx="0">
                  <c:v>Sternotomy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-1.0171675487789845E-16"/>
                  <c:y val="-2.65725607448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8D8-41FB-AD9C-1989336CA1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Access!$B$7:$B$26</c:f>
              <c:numCache>
                <c:formatCode>General</c:formatCode>
                <c:ptCount val="20"/>
                <c:pt idx="0">
                  <c:v>2004</c:v>
                </c:pt>
                <c:pt idx="6">
                  <c:v>2010</c:v>
                </c:pt>
                <c:pt idx="11">
                  <c:v>2015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Access!$G$7:$G$26</c:f>
              <c:numCache>
                <c:formatCode>General</c:formatCode>
                <c:ptCount val="20"/>
                <c:pt idx="0">
                  <c:v>39</c:v>
                </c:pt>
                <c:pt idx="1">
                  <c:v>40</c:v>
                </c:pt>
                <c:pt idx="2">
                  <c:v>39</c:v>
                </c:pt>
                <c:pt idx="3">
                  <c:v>54</c:v>
                </c:pt>
                <c:pt idx="4">
                  <c:v>44</c:v>
                </c:pt>
                <c:pt idx="5">
                  <c:v>48</c:v>
                </c:pt>
                <c:pt idx="6">
                  <c:v>48</c:v>
                </c:pt>
                <c:pt idx="7">
                  <c:v>46</c:v>
                </c:pt>
                <c:pt idx="8">
                  <c:v>48</c:v>
                </c:pt>
                <c:pt idx="9">
                  <c:v>45</c:v>
                </c:pt>
                <c:pt idx="10">
                  <c:v>35</c:v>
                </c:pt>
                <c:pt idx="11">
                  <c:v>39</c:v>
                </c:pt>
                <c:pt idx="12">
                  <c:v>31</c:v>
                </c:pt>
                <c:pt idx="13">
                  <c:v>39</c:v>
                </c:pt>
                <c:pt idx="14">
                  <c:v>44</c:v>
                </c:pt>
                <c:pt idx="15">
                  <c:v>29</c:v>
                </c:pt>
                <c:pt idx="16">
                  <c:v>42</c:v>
                </c:pt>
                <c:pt idx="17">
                  <c:v>25</c:v>
                </c:pt>
                <c:pt idx="18">
                  <c:v>18</c:v>
                </c:pt>
                <c:pt idx="19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8D8-41FB-AD9C-1989336CA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8687135"/>
        <c:axId val="1919381615"/>
      </c:lineChart>
      <c:catAx>
        <c:axId val="142868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9381615"/>
        <c:crosses val="autoZero"/>
        <c:auto val="1"/>
        <c:lblAlgn val="ctr"/>
        <c:lblOffset val="100"/>
        <c:noMultiLvlLbl val="0"/>
      </c:catAx>
      <c:valAx>
        <c:axId val="1919381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Number of opeartions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28687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Underlying_diag!$A$17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Underlying_diag!$B$1:$M$1</c:f>
              <c:strCache>
                <c:ptCount val="12"/>
                <c:pt idx="0">
                  <c:v>Mal. Tumor</c:v>
                </c:pt>
                <c:pt idx="1">
                  <c:v>Pneumothorax</c:v>
                </c:pt>
                <c:pt idx="2">
                  <c:v>Sweating / flushing</c:v>
                </c:pt>
                <c:pt idx="3">
                  <c:v>Metastases</c:v>
                </c:pt>
                <c:pt idx="4">
                  <c:v>Uncertain tumor</c:v>
                </c:pt>
                <c:pt idx="5">
                  <c:v>Benign tumor</c:v>
                </c:pt>
                <c:pt idx="6">
                  <c:v>Int. lung disease</c:v>
                </c:pt>
                <c:pt idx="7">
                  <c:v>Infection (deep)</c:v>
                </c:pt>
                <c:pt idx="8">
                  <c:v>Deformities</c:v>
                </c:pt>
                <c:pt idx="9">
                  <c:v>Injury</c:v>
                </c:pt>
                <c:pt idx="10">
                  <c:v>TOS</c:v>
                </c:pt>
                <c:pt idx="11">
                  <c:v>Other</c:v>
                </c:pt>
              </c:strCache>
            </c:strRef>
          </c:cat>
          <c:val>
            <c:numRef>
              <c:f>Underlying_diag!$B$17:$M$17</c:f>
              <c:numCache>
                <c:formatCode>0</c:formatCode>
                <c:ptCount val="12"/>
                <c:pt idx="0">
                  <c:v>797</c:v>
                </c:pt>
                <c:pt idx="1">
                  <c:v>118</c:v>
                </c:pt>
                <c:pt idx="2">
                  <c:v>40</c:v>
                </c:pt>
                <c:pt idx="3">
                  <c:v>149</c:v>
                </c:pt>
                <c:pt idx="4">
                  <c:v>38</c:v>
                </c:pt>
                <c:pt idx="5">
                  <c:v>70</c:v>
                </c:pt>
                <c:pt idx="6">
                  <c:v>25</c:v>
                </c:pt>
                <c:pt idx="7">
                  <c:v>62</c:v>
                </c:pt>
                <c:pt idx="8">
                  <c:v>137</c:v>
                </c:pt>
                <c:pt idx="9">
                  <c:v>31</c:v>
                </c:pt>
                <c:pt idx="10">
                  <c:v>11</c:v>
                </c:pt>
                <c:pt idx="1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88-41F8-8EFE-56A83D41C28B}"/>
            </c:ext>
          </c:extLst>
        </c:ser>
        <c:ser>
          <c:idx val="1"/>
          <c:order val="1"/>
          <c:tx>
            <c:strRef>
              <c:f>Underlying_diag!$A$18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Underlying_diag!$B$1:$M$1</c:f>
              <c:strCache>
                <c:ptCount val="12"/>
                <c:pt idx="0">
                  <c:v>Mal. Tumor</c:v>
                </c:pt>
                <c:pt idx="1">
                  <c:v>Pneumothorax</c:v>
                </c:pt>
                <c:pt idx="2">
                  <c:v>Sweating / flushing</c:v>
                </c:pt>
                <c:pt idx="3">
                  <c:v>Metastases</c:v>
                </c:pt>
                <c:pt idx="4">
                  <c:v>Uncertain tumor</c:v>
                </c:pt>
                <c:pt idx="5">
                  <c:v>Benign tumor</c:v>
                </c:pt>
                <c:pt idx="6">
                  <c:v>Int. lung disease</c:v>
                </c:pt>
                <c:pt idx="7">
                  <c:v>Infection (deep)</c:v>
                </c:pt>
                <c:pt idx="8">
                  <c:v>Deformities</c:v>
                </c:pt>
                <c:pt idx="9">
                  <c:v>Injury</c:v>
                </c:pt>
                <c:pt idx="10">
                  <c:v>TOS</c:v>
                </c:pt>
                <c:pt idx="11">
                  <c:v>Other</c:v>
                </c:pt>
              </c:strCache>
            </c:strRef>
          </c:cat>
          <c:val>
            <c:numRef>
              <c:f>Underlying_diag!$B$18:$M$18</c:f>
              <c:numCache>
                <c:formatCode>0</c:formatCode>
                <c:ptCount val="12"/>
                <c:pt idx="0">
                  <c:v>776</c:v>
                </c:pt>
                <c:pt idx="1">
                  <c:v>126</c:v>
                </c:pt>
                <c:pt idx="2">
                  <c:v>41</c:v>
                </c:pt>
                <c:pt idx="3">
                  <c:v>165</c:v>
                </c:pt>
                <c:pt idx="4">
                  <c:v>29</c:v>
                </c:pt>
                <c:pt idx="5">
                  <c:v>72</c:v>
                </c:pt>
                <c:pt idx="6">
                  <c:v>24</c:v>
                </c:pt>
                <c:pt idx="7">
                  <c:v>48</c:v>
                </c:pt>
                <c:pt idx="8">
                  <c:v>118</c:v>
                </c:pt>
                <c:pt idx="9">
                  <c:v>36</c:v>
                </c:pt>
                <c:pt idx="10">
                  <c:v>16</c:v>
                </c:pt>
                <c:pt idx="1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88-41F8-8EFE-56A83D41C28B}"/>
            </c:ext>
          </c:extLst>
        </c:ser>
        <c:ser>
          <c:idx val="2"/>
          <c:order val="2"/>
          <c:tx>
            <c:strRef>
              <c:f>Underlying_diag!$A$19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Underlying_diag!$B$1:$M$1</c:f>
              <c:strCache>
                <c:ptCount val="12"/>
                <c:pt idx="0">
                  <c:v>Mal. Tumor</c:v>
                </c:pt>
                <c:pt idx="1">
                  <c:v>Pneumothorax</c:v>
                </c:pt>
                <c:pt idx="2">
                  <c:v>Sweating / flushing</c:v>
                </c:pt>
                <c:pt idx="3">
                  <c:v>Metastases</c:v>
                </c:pt>
                <c:pt idx="4">
                  <c:v>Uncertain tumor</c:v>
                </c:pt>
                <c:pt idx="5">
                  <c:v>Benign tumor</c:v>
                </c:pt>
                <c:pt idx="6">
                  <c:v>Int. lung disease</c:v>
                </c:pt>
                <c:pt idx="7">
                  <c:v>Infection (deep)</c:v>
                </c:pt>
                <c:pt idx="8">
                  <c:v>Deformities</c:v>
                </c:pt>
                <c:pt idx="9">
                  <c:v>Injury</c:v>
                </c:pt>
                <c:pt idx="10">
                  <c:v>TOS</c:v>
                </c:pt>
                <c:pt idx="11">
                  <c:v>Other</c:v>
                </c:pt>
              </c:strCache>
            </c:strRef>
          </c:cat>
          <c:val>
            <c:numRef>
              <c:f>Underlying_diag!$B$19:$M$19</c:f>
              <c:numCache>
                <c:formatCode>0</c:formatCode>
                <c:ptCount val="12"/>
                <c:pt idx="0">
                  <c:v>788</c:v>
                </c:pt>
                <c:pt idx="1">
                  <c:v>118</c:v>
                </c:pt>
                <c:pt idx="2">
                  <c:v>0</c:v>
                </c:pt>
                <c:pt idx="3">
                  <c:v>168</c:v>
                </c:pt>
                <c:pt idx="4">
                  <c:v>54</c:v>
                </c:pt>
                <c:pt idx="5">
                  <c:v>35</c:v>
                </c:pt>
                <c:pt idx="6">
                  <c:v>18</c:v>
                </c:pt>
                <c:pt idx="7">
                  <c:v>38</c:v>
                </c:pt>
                <c:pt idx="8">
                  <c:v>151</c:v>
                </c:pt>
                <c:pt idx="9">
                  <c:v>39</c:v>
                </c:pt>
                <c:pt idx="10">
                  <c:v>32</c:v>
                </c:pt>
                <c:pt idx="1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88-41F8-8EFE-56A83D41C28B}"/>
            </c:ext>
          </c:extLst>
        </c:ser>
        <c:ser>
          <c:idx val="3"/>
          <c:order val="3"/>
          <c:tx>
            <c:strRef>
              <c:f>Underlying_diag!$A$20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Underlying_diag!$B$1:$M$1</c:f>
              <c:strCache>
                <c:ptCount val="12"/>
                <c:pt idx="0">
                  <c:v>Mal. Tumor</c:v>
                </c:pt>
                <c:pt idx="1">
                  <c:v>Pneumothorax</c:v>
                </c:pt>
                <c:pt idx="2">
                  <c:v>Sweating / flushing</c:v>
                </c:pt>
                <c:pt idx="3">
                  <c:v>Metastases</c:v>
                </c:pt>
                <c:pt idx="4">
                  <c:v>Uncertain tumor</c:v>
                </c:pt>
                <c:pt idx="5">
                  <c:v>Benign tumor</c:v>
                </c:pt>
                <c:pt idx="6">
                  <c:v>Int. lung disease</c:v>
                </c:pt>
                <c:pt idx="7">
                  <c:v>Infection (deep)</c:v>
                </c:pt>
                <c:pt idx="8">
                  <c:v>Deformities</c:v>
                </c:pt>
                <c:pt idx="9">
                  <c:v>Injury</c:v>
                </c:pt>
                <c:pt idx="10">
                  <c:v>TOS</c:v>
                </c:pt>
                <c:pt idx="11">
                  <c:v>Other</c:v>
                </c:pt>
              </c:strCache>
            </c:strRef>
          </c:cat>
          <c:val>
            <c:numRef>
              <c:f>Underlying_diag!$B$20:$M$20</c:f>
              <c:numCache>
                <c:formatCode>0</c:formatCode>
                <c:ptCount val="12"/>
                <c:pt idx="0">
                  <c:v>805</c:v>
                </c:pt>
                <c:pt idx="1">
                  <c:v>104</c:v>
                </c:pt>
                <c:pt idx="2">
                  <c:v>55</c:v>
                </c:pt>
                <c:pt idx="3">
                  <c:v>129</c:v>
                </c:pt>
                <c:pt idx="4">
                  <c:v>51</c:v>
                </c:pt>
                <c:pt idx="5">
                  <c:v>27</c:v>
                </c:pt>
                <c:pt idx="6">
                  <c:v>18</c:v>
                </c:pt>
                <c:pt idx="7">
                  <c:v>37</c:v>
                </c:pt>
                <c:pt idx="8">
                  <c:v>127</c:v>
                </c:pt>
                <c:pt idx="9">
                  <c:v>29</c:v>
                </c:pt>
                <c:pt idx="10">
                  <c:v>18</c:v>
                </c:pt>
                <c:pt idx="1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88-41F8-8EFE-56A83D41C28B}"/>
            </c:ext>
          </c:extLst>
        </c:ser>
        <c:ser>
          <c:idx val="4"/>
          <c:order val="4"/>
          <c:tx>
            <c:strRef>
              <c:f>Underlying_diag!$A$21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Underlying_diag!$B$1:$M$1</c:f>
              <c:strCache>
                <c:ptCount val="12"/>
                <c:pt idx="0">
                  <c:v>Mal. Tumor</c:v>
                </c:pt>
                <c:pt idx="1">
                  <c:v>Pneumothorax</c:v>
                </c:pt>
                <c:pt idx="2">
                  <c:v>Sweating / flushing</c:v>
                </c:pt>
                <c:pt idx="3">
                  <c:v>Metastases</c:v>
                </c:pt>
                <c:pt idx="4">
                  <c:v>Uncertain tumor</c:v>
                </c:pt>
                <c:pt idx="5">
                  <c:v>Benign tumor</c:v>
                </c:pt>
                <c:pt idx="6">
                  <c:v>Int. lung disease</c:v>
                </c:pt>
                <c:pt idx="7">
                  <c:v>Infection (deep)</c:v>
                </c:pt>
                <c:pt idx="8">
                  <c:v>Deformities</c:v>
                </c:pt>
                <c:pt idx="9">
                  <c:v>Injury</c:v>
                </c:pt>
                <c:pt idx="10">
                  <c:v>TOS</c:v>
                </c:pt>
                <c:pt idx="11">
                  <c:v>Other</c:v>
                </c:pt>
              </c:strCache>
            </c:strRef>
          </c:cat>
          <c:val>
            <c:numRef>
              <c:f>Underlying_diag!$B$21:$M$21</c:f>
              <c:numCache>
                <c:formatCode>0</c:formatCode>
                <c:ptCount val="12"/>
                <c:pt idx="0">
                  <c:v>648</c:v>
                </c:pt>
                <c:pt idx="1">
                  <c:v>82</c:v>
                </c:pt>
                <c:pt idx="2">
                  <c:v>51</c:v>
                </c:pt>
                <c:pt idx="3">
                  <c:v>132</c:v>
                </c:pt>
                <c:pt idx="4">
                  <c:v>46</c:v>
                </c:pt>
                <c:pt idx="5">
                  <c:v>39</c:v>
                </c:pt>
                <c:pt idx="6">
                  <c:v>17</c:v>
                </c:pt>
                <c:pt idx="7">
                  <c:v>40</c:v>
                </c:pt>
                <c:pt idx="8">
                  <c:v>102</c:v>
                </c:pt>
                <c:pt idx="9">
                  <c:v>19</c:v>
                </c:pt>
                <c:pt idx="10">
                  <c:v>19</c:v>
                </c:pt>
                <c:pt idx="1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88-41F8-8EFE-56A83D41C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073936"/>
        <c:axId val="522068496"/>
      </c:barChart>
      <c:catAx>
        <c:axId val="52207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2068496"/>
        <c:crosses val="autoZero"/>
        <c:auto val="1"/>
        <c:lblAlgn val="ctr"/>
        <c:lblOffset val="100"/>
        <c:noMultiLvlLbl val="0"/>
      </c:catAx>
      <c:valAx>
        <c:axId val="52206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207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Organ_operated!$A$17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Organ_operated!$B$1:$I$1</c:f>
              <c:strCache>
                <c:ptCount val="8"/>
                <c:pt idx="0">
                  <c:v>Lung</c:v>
                </c:pt>
                <c:pt idx="1">
                  <c:v>Mediastinum</c:v>
                </c:pt>
                <c:pt idx="2">
                  <c:v>Chest wall</c:v>
                </c:pt>
                <c:pt idx="3">
                  <c:v>Pleura</c:v>
                </c:pt>
                <c:pt idx="4">
                  <c:v>Nerve tissue</c:v>
                </c:pt>
                <c:pt idx="5">
                  <c:v>Thymus</c:v>
                </c:pt>
                <c:pt idx="6">
                  <c:v>Th. appertur</c:v>
                </c:pt>
                <c:pt idx="7">
                  <c:v>Trachea</c:v>
                </c:pt>
              </c:strCache>
            </c:strRef>
          </c:cat>
          <c:val>
            <c:numRef>
              <c:f>Organ_operated!$B$17:$I$17</c:f>
              <c:numCache>
                <c:formatCode>0</c:formatCode>
                <c:ptCount val="8"/>
                <c:pt idx="0">
                  <c:v>1092</c:v>
                </c:pt>
                <c:pt idx="1">
                  <c:v>73</c:v>
                </c:pt>
                <c:pt idx="2">
                  <c:v>218</c:v>
                </c:pt>
                <c:pt idx="3">
                  <c:v>65</c:v>
                </c:pt>
                <c:pt idx="4">
                  <c:v>41</c:v>
                </c:pt>
                <c:pt idx="5">
                  <c:v>45</c:v>
                </c:pt>
                <c:pt idx="6">
                  <c:v>16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A-4CB1-B48C-597D3533CAA3}"/>
            </c:ext>
          </c:extLst>
        </c:ser>
        <c:ser>
          <c:idx val="1"/>
          <c:order val="1"/>
          <c:tx>
            <c:strRef>
              <c:f>Organ_operated!$A$18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Organ_operated!$B$1:$I$1</c:f>
              <c:strCache>
                <c:ptCount val="8"/>
                <c:pt idx="0">
                  <c:v>Lung</c:v>
                </c:pt>
                <c:pt idx="1">
                  <c:v>Mediastinum</c:v>
                </c:pt>
                <c:pt idx="2">
                  <c:v>Chest wall</c:v>
                </c:pt>
                <c:pt idx="3">
                  <c:v>Pleura</c:v>
                </c:pt>
                <c:pt idx="4">
                  <c:v>Nerve tissue</c:v>
                </c:pt>
                <c:pt idx="5">
                  <c:v>Thymus</c:v>
                </c:pt>
                <c:pt idx="6">
                  <c:v>Th. appertur</c:v>
                </c:pt>
                <c:pt idx="7">
                  <c:v>Trachea</c:v>
                </c:pt>
              </c:strCache>
            </c:strRef>
          </c:cat>
          <c:val>
            <c:numRef>
              <c:f>Organ_operated!$B$18:$I$18</c:f>
              <c:numCache>
                <c:formatCode>0</c:formatCode>
                <c:ptCount val="8"/>
                <c:pt idx="0">
                  <c:v>1016</c:v>
                </c:pt>
                <c:pt idx="1">
                  <c:v>67</c:v>
                </c:pt>
                <c:pt idx="2">
                  <c:v>170</c:v>
                </c:pt>
                <c:pt idx="3">
                  <c:v>77</c:v>
                </c:pt>
                <c:pt idx="4">
                  <c:v>43</c:v>
                </c:pt>
                <c:pt idx="5">
                  <c:v>51</c:v>
                </c:pt>
                <c:pt idx="6">
                  <c:v>20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AA-4CB1-B48C-597D3533CAA3}"/>
            </c:ext>
          </c:extLst>
        </c:ser>
        <c:ser>
          <c:idx val="2"/>
          <c:order val="2"/>
          <c:tx>
            <c:strRef>
              <c:f>Organ_operated!$A$19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Organ_operated!$B$1:$I$1</c:f>
              <c:strCache>
                <c:ptCount val="8"/>
                <c:pt idx="0">
                  <c:v>Lung</c:v>
                </c:pt>
                <c:pt idx="1">
                  <c:v>Mediastinum</c:v>
                </c:pt>
                <c:pt idx="2">
                  <c:v>Chest wall</c:v>
                </c:pt>
                <c:pt idx="3">
                  <c:v>Pleura</c:v>
                </c:pt>
                <c:pt idx="4">
                  <c:v>Nerve tissue</c:v>
                </c:pt>
                <c:pt idx="5">
                  <c:v>Thymus</c:v>
                </c:pt>
                <c:pt idx="6">
                  <c:v>Th. appertur</c:v>
                </c:pt>
                <c:pt idx="7">
                  <c:v>Trachea</c:v>
                </c:pt>
              </c:strCache>
            </c:strRef>
          </c:cat>
          <c:val>
            <c:numRef>
              <c:f>Organ_operated!$B$19:$I$19</c:f>
              <c:numCache>
                <c:formatCode>0</c:formatCode>
                <c:ptCount val="8"/>
                <c:pt idx="0">
                  <c:v>1113</c:v>
                </c:pt>
                <c:pt idx="1">
                  <c:v>49</c:v>
                </c:pt>
                <c:pt idx="2">
                  <c:v>211</c:v>
                </c:pt>
                <c:pt idx="3">
                  <c:v>52</c:v>
                </c:pt>
                <c:pt idx="4">
                  <c:v>1</c:v>
                </c:pt>
                <c:pt idx="5">
                  <c:v>46</c:v>
                </c:pt>
                <c:pt idx="6">
                  <c:v>32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AA-4CB1-B48C-597D3533CAA3}"/>
            </c:ext>
          </c:extLst>
        </c:ser>
        <c:ser>
          <c:idx val="3"/>
          <c:order val="3"/>
          <c:tx>
            <c:strRef>
              <c:f>Organ_operated!$A$20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Organ_operated!$B$1:$I$1</c:f>
              <c:strCache>
                <c:ptCount val="8"/>
                <c:pt idx="0">
                  <c:v>Lung</c:v>
                </c:pt>
                <c:pt idx="1">
                  <c:v>Mediastinum</c:v>
                </c:pt>
                <c:pt idx="2">
                  <c:v>Chest wall</c:v>
                </c:pt>
                <c:pt idx="3">
                  <c:v>Pleura</c:v>
                </c:pt>
                <c:pt idx="4">
                  <c:v>Nerve tissue</c:v>
                </c:pt>
                <c:pt idx="5">
                  <c:v>Thymus</c:v>
                </c:pt>
                <c:pt idx="6">
                  <c:v>Th. appertur</c:v>
                </c:pt>
                <c:pt idx="7">
                  <c:v>Trachea</c:v>
                </c:pt>
              </c:strCache>
            </c:strRef>
          </c:cat>
          <c:val>
            <c:numRef>
              <c:f>Organ_operated!$B$20:$I$20</c:f>
              <c:numCache>
                <c:formatCode>0</c:formatCode>
                <c:ptCount val="8"/>
                <c:pt idx="0">
                  <c:v>1092</c:v>
                </c:pt>
                <c:pt idx="1">
                  <c:v>35</c:v>
                </c:pt>
                <c:pt idx="2">
                  <c:v>177</c:v>
                </c:pt>
                <c:pt idx="3">
                  <c:v>53</c:v>
                </c:pt>
                <c:pt idx="4">
                  <c:v>59</c:v>
                </c:pt>
                <c:pt idx="5">
                  <c:v>37</c:v>
                </c:pt>
                <c:pt idx="6">
                  <c:v>18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AA-4CB1-B48C-597D3533CAA3}"/>
            </c:ext>
          </c:extLst>
        </c:ser>
        <c:ser>
          <c:idx val="4"/>
          <c:order val="4"/>
          <c:tx>
            <c:strRef>
              <c:f>Organ_operated!$A$21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Organ_operated!$B$1:$I$1</c:f>
              <c:strCache>
                <c:ptCount val="8"/>
                <c:pt idx="0">
                  <c:v>Lung</c:v>
                </c:pt>
                <c:pt idx="1">
                  <c:v>Mediastinum</c:v>
                </c:pt>
                <c:pt idx="2">
                  <c:v>Chest wall</c:v>
                </c:pt>
                <c:pt idx="3">
                  <c:v>Pleura</c:v>
                </c:pt>
                <c:pt idx="4">
                  <c:v>Nerve tissue</c:v>
                </c:pt>
                <c:pt idx="5">
                  <c:v>Thymus</c:v>
                </c:pt>
                <c:pt idx="6">
                  <c:v>Th. appertur</c:v>
                </c:pt>
                <c:pt idx="7">
                  <c:v>Trachea</c:v>
                </c:pt>
              </c:strCache>
            </c:strRef>
          </c:cat>
          <c:val>
            <c:numRef>
              <c:f>Organ_operated!$B$21:$I$21</c:f>
              <c:numCache>
                <c:formatCode>0</c:formatCode>
                <c:ptCount val="8"/>
                <c:pt idx="0">
                  <c:v>894</c:v>
                </c:pt>
                <c:pt idx="1">
                  <c:v>44</c:v>
                </c:pt>
                <c:pt idx="2">
                  <c:v>151</c:v>
                </c:pt>
                <c:pt idx="3">
                  <c:v>51</c:v>
                </c:pt>
                <c:pt idx="4">
                  <c:v>51</c:v>
                </c:pt>
                <c:pt idx="5">
                  <c:v>59</c:v>
                </c:pt>
                <c:pt idx="6">
                  <c:v>18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AA-4CB1-B48C-597D3533C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079376"/>
        <c:axId val="522074480"/>
      </c:barChart>
      <c:catAx>
        <c:axId val="52207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2074480"/>
        <c:crosses val="autoZero"/>
        <c:auto val="1"/>
        <c:lblAlgn val="ctr"/>
        <c:lblOffset val="100"/>
        <c:noMultiLvlLbl val="0"/>
      </c:catAx>
      <c:valAx>
        <c:axId val="52207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207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Select_opr!$A$17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Select_opr!$B$1:$J$1</c:f>
              <c:strCache>
                <c:ptCount val="9"/>
                <c:pt idx="0">
                  <c:v>Diag. / Biopsy</c:v>
                </c:pt>
                <c:pt idx="1">
                  <c:v>Bullectomy</c:v>
                </c:pt>
                <c:pt idx="2">
                  <c:v>Rubbing / pleurectomy</c:v>
                </c:pt>
                <c:pt idx="3">
                  <c:v>Sympatectomy</c:v>
                </c:pt>
                <c:pt idx="4">
                  <c:v>Corr. Th.wall</c:v>
                </c:pt>
                <c:pt idx="5">
                  <c:v>Decortication</c:v>
                </c:pt>
                <c:pt idx="6">
                  <c:v>Opr. tumor outside lung</c:v>
                </c:pt>
                <c:pt idx="7">
                  <c:v>Thymectomy</c:v>
                </c:pt>
                <c:pt idx="8">
                  <c:v>Res. 1. costa</c:v>
                </c:pt>
              </c:strCache>
            </c:strRef>
          </c:cat>
          <c:val>
            <c:numRef>
              <c:f>Select_opr!$B$17:$J$17</c:f>
              <c:numCache>
                <c:formatCode>0</c:formatCode>
                <c:ptCount val="9"/>
                <c:pt idx="0">
                  <c:v>68</c:v>
                </c:pt>
                <c:pt idx="1">
                  <c:v>103</c:v>
                </c:pt>
                <c:pt idx="2">
                  <c:v>7</c:v>
                </c:pt>
                <c:pt idx="3">
                  <c:v>40</c:v>
                </c:pt>
                <c:pt idx="4">
                  <c:v>84</c:v>
                </c:pt>
                <c:pt idx="5">
                  <c:v>29</c:v>
                </c:pt>
                <c:pt idx="6">
                  <c:v>40</c:v>
                </c:pt>
                <c:pt idx="7">
                  <c:v>58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A-4002-A17B-9382086F1190}"/>
            </c:ext>
          </c:extLst>
        </c:ser>
        <c:ser>
          <c:idx val="1"/>
          <c:order val="1"/>
          <c:tx>
            <c:strRef>
              <c:f>Select_opr!$A$18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Select_opr!$B$1:$J$1</c:f>
              <c:strCache>
                <c:ptCount val="9"/>
                <c:pt idx="0">
                  <c:v>Diag. / Biopsy</c:v>
                </c:pt>
                <c:pt idx="1">
                  <c:v>Bullectomy</c:v>
                </c:pt>
                <c:pt idx="2">
                  <c:v>Rubbing / pleurectomy</c:v>
                </c:pt>
                <c:pt idx="3">
                  <c:v>Sympatectomy</c:v>
                </c:pt>
                <c:pt idx="4">
                  <c:v>Corr. Th.wall</c:v>
                </c:pt>
                <c:pt idx="5">
                  <c:v>Decortication</c:v>
                </c:pt>
                <c:pt idx="6">
                  <c:v>Opr. tumor outside lung</c:v>
                </c:pt>
                <c:pt idx="7">
                  <c:v>Thymectomy</c:v>
                </c:pt>
                <c:pt idx="8">
                  <c:v>Res. 1. costa</c:v>
                </c:pt>
              </c:strCache>
            </c:strRef>
          </c:cat>
          <c:val>
            <c:numRef>
              <c:f>Select_opr!$B$18:$J$18</c:f>
              <c:numCache>
                <c:formatCode>0</c:formatCode>
                <c:ptCount val="9"/>
                <c:pt idx="0">
                  <c:v>71</c:v>
                </c:pt>
                <c:pt idx="1">
                  <c:v>116</c:v>
                </c:pt>
                <c:pt idx="2">
                  <c:v>4</c:v>
                </c:pt>
                <c:pt idx="3">
                  <c:v>41</c:v>
                </c:pt>
                <c:pt idx="4">
                  <c:v>79</c:v>
                </c:pt>
                <c:pt idx="5">
                  <c:v>33</c:v>
                </c:pt>
                <c:pt idx="6">
                  <c:v>39</c:v>
                </c:pt>
                <c:pt idx="7">
                  <c:v>63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A-4002-A17B-9382086F1190}"/>
            </c:ext>
          </c:extLst>
        </c:ser>
        <c:ser>
          <c:idx val="2"/>
          <c:order val="2"/>
          <c:tx>
            <c:strRef>
              <c:f>Select_opr!$A$19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Select_opr!$B$1:$J$1</c:f>
              <c:strCache>
                <c:ptCount val="9"/>
                <c:pt idx="0">
                  <c:v>Diag. / Biopsy</c:v>
                </c:pt>
                <c:pt idx="1">
                  <c:v>Bullectomy</c:v>
                </c:pt>
                <c:pt idx="2">
                  <c:v>Rubbing / pleurectomy</c:v>
                </c:pt>
                <c:pt idx="3">
                  <c:v>Sympatectomy</c:v>
                </c:pt>
                <c:pt idx="4">
                  <c:v>Corr. Th.wall</c:v>
                </c:pt>
                <c:pt idx="5">
                  <c:v>Decortication</c:v>
                </c:pt>
                <c:pt idx="6">
                  <c:v>Opr. tumor outside lung</c:v>
                </c:pt>
                <c:pt idx="7">
                  <c:v>Thymectomy</c:v>
                </c:pt>
                <c:pt idx="8">
                  <c:v>Res. 1. costa</c:v>
                </c:pt>
              </c:strCache>
            </c:strRef>
          </c:cat>
          <c:val>
            <c:numRef>
              <c:f>Select_opr!$B$19:$J$19</c:f>
              <c:numCache>
                <c:formatCode>0</c:formatCode>
                <c:ptCount val="9"/>
                <c:pt idx="0">
                  <c:v>61</c:v>
                </c:pt>
                <c:pt idx="1">
                  <c:v>109</c:v>
                </c:pt>
                <c:pt idx="2">
                  <c:v>3</c:v>
                </c:pt>
                <c:pt idx="3">
                  <c:v>0</c:v>
                </c:pt>
                <c:pt idx="4">
                  <c:v>108</c:v>
                </c:pt>
                <c:pt idx="5">
                  <c:v>13</c:v>
                </c:pt>
                <c:pt idx="6">
                  <c:v>14</c:v>
                </c:pt>
                <c:pt idx="7">
                  <c:v>53</c:v>
                </c:pt>
                <c:pt idx="8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DA-4002-A17B-9382086F1190}"/>
            </c:ext>
          </c:extLst>
        </c:ser>
        <c:ser>
          <c:idx val="3"/>
          <c:order val="3"/>
          <c:tx>
            <c:strRef>
              <c:f>Select_opr!$A$20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Select_opr!$B$1:$J$1</c:f>
              <c:strCache>
                <c:ptCount val="9"/>
                <c:pt idx="0">
                  <c:v>Diag. / Biopsy</c:v>
                </c:pt>
                <c:pt idx="1">
                  <c:v>Bullectomy</c:v>
                </c:pt>
                <c:pt idx="2">
                  <c:v>Rubbing / pleurectomy</c:v>
                </c:pt>
                <c:pt idx="3">
                  <c:v>Sympatectomy</c:v>
                </c:pt>
                <c:pt idx="4">
                  <c:v>Corr. Th.wall</c:v>
                </c:pt>
                <c:pt idx="5">
                  <c:v>Decortication</c:v>
                </c:pt>
                <c:pt idx="6">
                  <c:v>Opr. tumor outside lung</c:v>
                </c:pt>
                <c:pt idx="7">
                  <c:v>Thymectomy</c:v>
                </c:pt>
                <c:pt idx="8">
                  <c:v>Res. 1. costa</c:v>
                </c:pt>
              </c:strCache>
            </c:strRef>
          </c:cat>
          <c:val>
            <c:numRef>
              <c:f>Select_opr!$B$20:$J$20</c:f>
              <c:numCache>
                <c:formatCode>0</c:formatCode>
                <c:ptCount val="9"/>
                <c:pt idx="0">
                  <c:v>44</c:v>
                </c:pt>
                <c:pt idx="1">
                  <c:v>95</c:v>
                </c:pt>
                <c:pt idx="2">
                  <c:v>4</c:v>
                </c:pt>
                <c:pt idx="3">
                  <c:v>55</c:v>
                </c:pt>
                <c:pt idx="4">
                  <c:v>111</c:v>
                </c:pt>
                <c:pt idx="5">
                  <c:v>19</c:v>
                </c:pt>
                <c:pt idx="6">
                  <c:v>29</c:v>
                </c:pt>
                <c:pt idx="7">
                  <c:v>41</c:v>
                </c:pt>
                <c:pt idx="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DA-4002-A17B-9382086F1190}"/>
            </c:ext>
          </c:extLst>
        </c:ser>
        <c:ser>
          <c:idx val="4"/>
          <c:order val="4"/>
          <c:tx>
            <c:strRef>
              <c:f>Select_opr!$A$21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Select_opr!$B$1:$J$1</c:f>
              <c:strCache>
                <c:ptCount val="9"/>
                <c:pt idx="0">
                  <c:v>Diag. / Biopsy</c:v>
                </c:pt>
                <c:pt idx="1">
                  <c:v>Bullectomy</c:v>
                </c:pt>
                <c:pt idx="2">
                  <c:v>Rubbing / pleurectomy</c:v>
                </c:pt>
                <c:pt idx="3">
                  <c:v>Sympatectomy</c:v>
                </c:pt>
                <c:pt idx="4">
                  <c:v>Corr. Th.wall</c:v>
                </c:pt>
                <c:pt idx="5">
                  <c:v>Decortication</c:v>
                </c:pt>
                <c:pt idx="6">
                  <c:v>Opr. tumor outside lung</c:v>
                </c:pt>
                <c:pt idx="7">
                  <c:v>Thymectomy</c:v>
                </c:pt>
                <c:pt idx="8">
                  <c:v>Res. 1. costa</c:v>
                </c:pt>
              </c:strCache>
            </c:strRef>
          </c:cat>
          <c:val>
            <c:numRef>
              <c:f>Select_opr!$B$21:$J$21</c:f>
              <c:numCache>
                <c:formatCode>0</c:formatCode>
                <c:ptCount val="9"/>
                <c:pt idx="0">
                  <c:v>28</c:v>
                </c:pt>
                <c:pt idx="1">
                  <c:v>76</c:v>
                </c:pt>
                <c:pt idx="2">
                  <c:v>1</c:v>
                </c:pt>
                <c:pt idx="3">
                  <c:v>51</c:v>
                </c:pt>
                <c:pt idx="4">
                  <c:v>80</c:v>
                </c:pt>
                <c:pt idx="5">
                  <c:v>16</c:v>
                </c:pt>
                <c:pt idx="6">
                  <c:v>21</c:v>
                </c:pt>
                <c:pt idx="7">
                  <c:v>57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DA-4002-A17B-9382086F1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075568"/>
        <c:axId val="522076112"/>
      </c:barChart>
      <c:catAx>
        <c:axId val="52207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2076112"/>
        <c:crosses val="autoZero"/>
        <c:auto val="1"/>
        <c:lblAlgn val="ctr"/>
        <c:lblOffset val="100"/>
        <c:noMultiLvlLbl val="0"/>
      </c:catAx>
      <c:valAx>
        <c:axId val="52207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207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LUMET_opr!$A$13:$A$22</c:f>
              <c:numCache>
                <c:formatCode>0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LUMET_opr!$C$13:$C$22</c:f>
              <c:numCache>
                <c:formatCode>0</c:formatCode>
                <c:ptCount val="10"/>
                <c:pt idx="0">
                  <c:v>168</c:v>
                </c:pt>
                <c:pt idx="1">
                  <c:v>154</c:v>
                </c:pt>
                <c:pt idx="2">
                  <c:v>146</c:v>
                </c:pt>
                <c:pt idx="3">
                  <c:v>167</c:v>
                </c:pt>
                <c:pt idx="4">
                  <c:v>118</c:v>
                </c:pt>
                <c:pt idx="5">
                  <c:v>134</c:v>
                </c:pt>
                <c:pt idx="6">
                  <c:v>142</c:v>
                </c:pt>
                <c:pt idx="7">
                  <c:v>163</c:v>
                </c:pt>
                <c:pt idx="8">
                  <c:v>122</c:v>
                </c:pt>
                <c:pt idx="9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A-46AD-BF2D-2BECFEEE0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2069584"/>
        <c:axId val="522079920"/>
      </c:barChart>
      <c:catAx>
        <c:axId val="5220695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2079920"/>
        <c:crosses val="autoZero"/>
        <c:auto val="1"/>
        <c:lblAlgn val="ctr"/>
        <c:lblOffset val="100"/>
        <c:noMultiLvlLbl val="0"/>
      </c:catAx>
      <c:valAx>
        <c:axId val="52207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206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LUCA_opr_tot!$A$12:$A$21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LUCA_opr_tot!$B$12:$B$21</c:f>
              <c:numCache>
                <c:formatCode>General</c:formatCode>
                <c:ptCount val="10"/>
                <c:pt idx="0">
                  <c:v>599</c:v>
                </c:pt>
                <c:pt idx="1">
                  <c:v>626</c:v>
                </c:pt>
                <c:pt idx="2">
                  <c:v>692</c:v>
                </c:pt>
                <c:pt idx="3">
                  <c:v>703</c:v>
                </c:pt>
                <c:pt idx="4">
                  <c:v>750</c:v>
                </c:pt>
                <c:pt idx="5">
                  <c:v>748</c:v>
                </c:pt>
                <c:pt idx="6">
                  <c:v>721</c:v>
                </c:pt>
                <c:pt idx="7">
                  <c:v>748</c:v>
                </c:pt>
                <c:pt idx="8">
                  <c:v>786</c:v>
                </c:pt>
                <c:pt idx="9">
                  <c:v>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E1-4649-AC42-6783AED60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1465184"/>
        <c:axId val="692358976"/>
      </c:barChart>
      <c:catAx>
        <c:axId val="47146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2358976"/>
        <c:crosses val="autoZero"/>
        <c:auto val="1"/>
        <c:lblAlgn val="ctr"/>
        <c:lblOffset val="100"/>
        <c:noMultiLvlLbl val="0"/>
      </c:catAx>
      <c:valAx>
        <c:axId val="69235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7146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LUCA_procedures!$A$17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LUCA_procedures!$B$1:$G$1</c:f>
              <c:strCache>
                <c:ptCount val="6"/>
                <c:pt idx="0">
                  <c:v>Only exploration</c:v>
                </c:pt>
                <c:pt idx="1">
                  <c:v>Pneumonectomy</c:v>
                </c:pt>
                <c:pt idx="2">
                  <c:v>Bi-lobectomy</c:v>
                </c:pt>
                <c:pt idx="3">
                  <c:v>Lobectomy</c:v>
                </c:pt>
                <c:pt idx="4">
                  <c:v>Sub-lobar res</c:v>
                </c:pt>
                <c:pt idx="5">
                  <c:v>Bronchoplasty</c:v>
                </c:pt>
              </c:strCache>
            </c:strRef>
          </c:cat>
          <c:val>
            <c:numRef>
              <c:f>LUCA_procedures!$B$17:$G$17</c:f>
              <c:numCache>
                <c:formatCode>0</c:formatCode>
                <c:ptCount val="6"/>
                <c:pt idx="0">
                  <c:v>11</c:v>
                </c:pt>
                <c:pt idx="1">
                  <c:v>26</c:v>
                </c:pt>
                <c:pt idx="2">
                  <c:v>33</c:v>
                </c:pt>
                <c:pt idx="3">
                  <c:v>613</c:v>
                </c:pt>
                <c:pt idx="4">
                  <c:v>59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D-46E8-B9D8-7606D69D3ECC}"/>
            </c:ext>
          </c:extLst>
        </c:ser>
        <c:ser>
          <c:idx val="1"/>
          <c:order val="1"/>
          <c:tx>
            <c:strRef>
              <c:f>LUCA_procedures!$A$18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LUCA_procedures!$B$1:$G$1</c:f>
              <c:strCache>
                <c:ptCount val="6"/>
                <c:pt idx="0">
                  <c:v>Only exploration</c:v>
                </c:pt>
                <c:pt idx="1">
                  <c:v>Pneumonectomy</c:v>
                </c:pt>
                <c:pt idx="2">
                  <c:v>Bi-lobectomy</c:v>
                </c:pt>
                <c:pt idx="3">
                  <c:v>Lobectomy</c:v>
                </c:pt>
                <c:pt idx="4">
                  <c:v>Sub-lobar res</c:v>
                </c:pt>
                <c:pt idx="5">
                  <c:v>Bronchoplasty</c:v>
                </c:pt>
              </c:strCache>
            </c:strRef>
          </c:cat>
          <c:val>
            <c:numRef>
              <c:f>LUCA_procedures!$B$18:$G$18</c:f>
              <c:numCache>
                <c:formatCode>0</c:formatCode>
                <c:ptCount val="6"/>
                <c:pt idx="0">
                  <c:v>6</c:v>
                </c:pt>
                <c:pt idx="1">
                  <c:v>29</c:v>
                </c:pt>
                <c:pt idx="2">
                  <c:v>33</c:v>
                </c:pt>
                <c:pt idx="3">
                  <c:v>579</c:v>
                </c:pt>
                <c:pt idx="4">
                  <c:v>72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2D-46E8-B9D8-7606D69D3ECC}"/>
            </c:ext>
          </c:extLst>
        </c:ser>
        <c:ser>
          <c:idx val="2"/>
          <c:order val="2"/>
          <c:tx>
            <c:strRef>
              <c:f>LUCA_procedures!$A$19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LUCA_procedures!$B$1:$G$1</c:f>
              <c:strCache>
                <c:ptCount val="6"/>
                <c:pt idx="0">
                  <c:v>Only exploration</c:v>
                </c:pt>
                <c:pt idx="1">
                  <c:v>Pneumonectomy</c:v>
                </c:pt>
                <c:pt idx="2">
                  <c:v>Bi-lobectomy</c:v>
                </c:pt>
                <c:pt idx="3">
                  <c:v>Lobectomy</c:v>
                </c:pt>
                <c:pt idx="4">
                  <c:v>Sub-lobar res</c:v>
                </c:pt>
                <c:pt idx="5">
                  <c:v>Bronchoplasty</c:v>
                </c:pt>
              </c:strCache>
            </c:strRef>
          </c:cat>
          <c:val>
            <c:numRef>
              <c:f>LUCA_procedures!$B$19:$G$19</c:f>
              <c:numCache>
                <c:formatCode>0</c:formatCode>
                <c:ptCount val="6"/>
                <c:pt idx="0">
                  <c:v>3</c:v>
                </c:pt>
                <c:pt idx="1">
                  <c:v>16</c:v>
                </c:pt>
                <c:pt idx="2">
                  <c:v>29</c:v>
                </c:pt>
                <c:pt idx="3">
                  <c:v>629</c:v>
                </c:pt>
                <c:pt idx="4">
                  <c:v>65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2D-46E8-B9D8-7606D69D3ECC}"/>
            </c:ext>
          </c:extLst>
        </c:ser>
        <c:ser>
          <c:idx val="3"/>
          <c:order val="3"/>
          <c:tx>
            <c:strRef>
              <c:f>LUCA_procedures!$A$20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LUCA_procedures!$B$1:$G$1</c:f>
              <c:strCache>
                <c:ptCount val="6"/>
                <c:pt idx="0">
                  <c:v>Only exploration</c:v>
                </c:pt>
                <c:pt idx="1">
                  <c:v>Pneumonectomy</c:v>
                </c:pt>
                <c:pt idx="2">
                  <c:v>Bi-lobectomy</c:v>
                </c:pt>
                <c:pt idx="3">
                  <c:v>Lobectomy</c:v>
                </c:pt>
                <c:pt idx="4">
                  <c:v>Sub-lobar res</c:v>
                </c:pt>
                <c:pt idx="5">
                  <c:v>Bronchoplasty</c:v>
                </c:pt>
              </c:strCache>
            </c:strRef>
          </c:cat>
          <c:val>
            <c:numRef>
              <c:f>LUCA_procedures!$B$20:$G$20</c:f>
              <c:numCache>
                <c:formatCode>0</c:formatCode>
                <c:ptCount val="6"/>
                <c:pt idx="0">
                  <c:v>2</c:v>
                </c:pt>
                <c:pt idx="1">
                  <c:v>23</c:v>
                </c:pt>
                <c:pt idx="2">
                  <c:v>36</c:v>
                </c:pt>
                <c:pt idx="3">
                  <c:v>616</c:v>
                </c:pt>
                <c:pt idx="4">
                  <c:v>97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2D-46E8-B9D8-7606D69D3ECC}"/>
            </c:ext>
          </c:extLst>
        </c:ser>
        <c:ser>
          <c:idx val="4"/>
          <c:order val="4"/>
          <c:tx>
            <c:strRef>
              <c:f>LUCA_procedures!$A$21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LUCA_procedures!$B$1:$G$1</c:f>
              <c:strCache>
                <c:ptCount val="6"/>
                <c:pt idx="0">
                  <c:v>Only exploration</c:v>
                </c:pt>
                <c:pt idx="1">
                  <c:v>Pneumonectomy</c:v>
                </c:pt>
                <c:pt idx="2">
                  <c:v>Bi-lobectomy</c:v>
                </c:pt>
                <c:pt idx="3">
                  <c:v>Lobectomy</c:v>
                </c:pt>
                <c:pt idx="4">
                  <c:v>Sub-lobar res</c:v>
                </c:pt>
                <c:pt idx="5">
                  <c:v>Bronchoplasty</c:v>
                </c:pt>
              </c:strCache>
            </c:strRef>
          </c:cat>
          <c:val>
            <c:numRef>
              <c:f>LUCA_procedures!$B$21:$G$21</c:f>
              <c:numCache>
                <c:formatCode>0</c:formatCode>
                <c:ptCount val="6"/>
                <c:pt idx="0">
                  <c:v>0</c:v>
                </c:pt>
                <c:pt idx="1">
                  <c:v>16</c:v>
                </c:pt>
                <c:pt idx="2">
                  <c:v>43</c:v>
                </c:pt>
                <c:pt idx="3">
                  <c:v>476</c:v>
                </c:pt>
                <c:pt idx="4">
                  <c:v>72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2D-46E8-B9D8-7606D69D3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370400"/>
        <c:axId val="692368768"/>
      </c:barChart>
      <c:catAx>
        <c:axId val="69237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2368768"/>
        <c:crosses val="autoZero"/>
        <c:auto val="1"/>
        <c:lblAlgn val="ctr"/>
        <c:lblOffset val="100"/>
        <c:noMultiLvlLbl val="0"/>
      </c:catAx>
      <c:valAx>
        <c:axId val="69236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237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LUCA_sex_ratio!$B$2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LUCA_sex_ratio!$A$13:$A$22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LUCA_sex_ratio!$B$13:$B$22</c:f>
              <c:numCache>
                <c:formatCode>General</c:formatCode>
                <c:ptCount val="10"/>
                <c:pt idx="0">
                  <c:v>306</c:v>
                </c:pt>
                <c:pt idx="1">
                  <c:v>321</c:v>
                </c:pt>
                <c:pt idx="2">
                  <c:v>360</c:v>
                </c:pt>
                <c:pt idx="3">
                  <c:v>383</c:v>
                </c:pt>
                <c:pt idx="4">
                  <c:v>353</c:v>
                </c:pt>
                <c:pt idx="5">
                  <c:v>328</c:v>
                </c:pt>
                <c:pt idx="6">
                  <c:v>352</c:v>
                </c:pt>
                <c:pt idx="7">
                  <c:v>356</c:v>
                </c:pt>
                <c:pt idx="8">
                  <c:v>379</c:v>
                </c:pt>
                <c:pt idx="9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C-4294-B846-9DE422A45CF0}"/>
            </c:ext>
          </c:extLst>
        </c:ser>
        <c:ser>
          <c:idx val="1"/>
          <c:order val="1"/>
          <c:tx>
            <c:strRef>
              <c:f>LUCA_sex_ratio!$C$2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LUCA_sex_ratio!$A$13:$A$22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LUCA_sex_ratio!$C$13:$C$22</c:f>
              <c:numCache>
                <c:formatCode>General</c:formatCode>
                <c:ptCount val="10"/>
                <c:pt idx="0">
                  <c:v>293</c:v>
                </c:pt>
                <c:pt idx="1">
                  <c:v>304</c:v>
                </c:pt>
                <c:pt idx="2">
                  <c:v>329</c:v>
                </c:pt>
                <c:pt idx="3">
                  <c:v>321</c:v>
                </c:pt>
                <c:pt idx="4">
                  <c:v>397</c:v>
                </c:pt>
                <c:pt idx="5">
                  <c:v>409</c:v>
                </c:pt>
                <c:pt idx="6">
                  <c:v>369</c:v>
                </c:pt>
                <c:pt idx="7">
                  <c:v>392</c:v>
                </c:pt>
                <c:pt idx="8">
                  <c:v>407</c:v>
                </c:pt>
                <c:pt idx="9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5C-4294-B846-9DE422A45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369312"/>
        <c:axId val="692355168"/>
      </c:barChart>
      <c:lineChart>
        <c:grouping val="standard"/>
        <c:varyColors val="0"/>
        <c:ser>
          <c:idx val="2"/>
          <c:order val="2"/>
          <c:tx>
            <c:strRef>
              <c:f>LUCA_sex_ratio!$D$2</c:f>
              <c:strCache>
                <c:ptCount val="1"/>
                <c:pt idx="0">
                  <c:v>Per cent females</c:v>
                </c:pt>
              </c:strCache>
            </c:strRef>
          </c:tx>
          <c:spPr>
            <a:ln w="28575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F5C-4294-B846-9DE422A45C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LUCA_sex_ratio!$A$13:$A$22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LUCA_sex_ratio!$D$13:$D$22</c:f>
              <c:numCache>
                <c:formatCode>0.0</c:formatCode>
                <c:ptCount val="10"/>
                <c:pt idx="0">
                  <c:v>48.914858096828048</c:v>
                </c:pt>
                <c:pt idx="1">
                  <c:v>48.64</c:v>
                </c:pt>
                <c:pt idx="2">
                  <c:v>47.750362844702465</c:v>
                </c:pt>
                <c:pt idx="3">
                  <c:v>45.596590909090907</c:v>
                </c:pt>
                <c:pt idx="4">
                  <c:v>52.93333333333333</c:v>
                </c:pt>
                <c:pt idx="5">
                  <c:v>55.495251017639077</c:v>
                </c:pt>
                <c:pt idx="6">
                  <c:v>51.178918169209432</c:v>
                </c:pt>
                <c:pt idx="7">
                  <c:v>52.406417112299465</c:v>
                </c:pt>
                <c:pt idx="8">
                  <c:v>51.781170483460556</c:v>
                </c:pt>
                <c:pt idx="9">
                  <c:v>54.918032786885249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5C-4294-B846-9DE422A45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2355712"/>
        <c:axId val="692360608"/>
      </c:lineChart>
      <c:catAx>
        <c:axId val="69236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2355168"/>
        <c:crosses val="autoZero"/>
        <c:auto val="1"/>
        <c:lblAlgn val="ctr"/>
        <c:lblOffset val="100"/>
        <c:noMultiLvlLbl val="0"/>
      </c:catAx>
      <c:valAx>
        <c:axId val="69235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Number (bars)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2369312"/>
        <c:crosses val="autoZero"/>
        <c:crossBetween val="between"/>
      </c:valAx>
      <c:valAx>
        <c:axId val="6923606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Per cent (line)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2355712"/>
        <c:crosses val="max"/>
        <c:crossBetween val="between"/>
      </c:valAx>
      <c:catAx>
        <c:axId val="692355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2360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0.12726</cdr:x>
      <cdr:y>0.42465</cdr:y>
    </cdr:from>
    <cdr:to>
      <cdr:x>0.29099</cdr:x>
      <cdr:y>0.52029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A754808-1FAD-39AB-F32A-72C98DE46428}"/>
            </a:ext>
          </a:extLst>
        </cdr:cNvPr>
        <cdr:cNvSpPr txBox="1"/>
      </cdr:nvSpPr>
      <cdr:spPr>
        <a:xfrm xmlns:a="http://schemas.openxmlformats.org/drawingml/2006/main">
          <a:off x="1018456" y="2232248"/>
          <a:ext cx="1310369" cy="502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050" dirty="0">
              <a:solidFill>
                <a:schemeClr val="tx1">
                  <a:lumMod val="50000"/>
                  <a:lumOff val="50000"/>
                </a:schemeClr>
              </a:solidFill>
            </a:rPr>
            <a:t>Ullevål (769)</a:t>
          </a:r>
        </a:p>
      </cdr:txBody>
    </cdr:sp>
  </cdr:relSizeAnchor>
  <cdr:relSizeAnchor xmlns:cdr="http://schemas.openxmlformats.org/drawingml/2006/chartDrawing">
    <cdr:from>
      <cdr:x>0.15425</cdr:x>
      <cdr:y>0.32876</cdr:y>
    </cdr:from>
    <cdr:to>
      <cdr:x>0.31798</cdr:x>
      <cdr:y>0.4244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BC0F87D-BED8-EC33-74D6-58A52F127A35}"/>
            </a:ext>
          </a:extLst>
        </cdr:cNvPr>
        <cdr:cNvSpPr txBox="1"/>
      </cdr:nvSpPr>
      <cdr:spPr>
        <a:xfrm xmlns:a="http://schemas.openxmlformats.org/drawingml/2006/main">
          <a:off x="1234480" y="1728192"/>
          <a:ext cx="1310369" cy="502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050" dirty="0">
              <a:solidFill>
                <a:schemeClr val="tx1">
                  <a:lumMod val="50000"/>
                  <a:lumOff val="50000"/>
                </a:schemeClr>
              </a:solidFill>
            </a:rPr>
            <a:t>Rikshospitalet (637)</a:t>
          </a:r>
        </a:p>
      </cdr:txBody>
    </cdr:sp>
  </cdr:relSizeAnchor>
  <cdr:relSizeAnchor xmlns:cdr="http://schemas.openxmlformats.org/drawingml/2006/chartDrawing">
    <cdr:from>
      <cdr:x>0.24422</cdr:x>
      <cdr:y>0.80631</cdr:y>
    </cdr:from>
    <cdr:to>
      <cdr:x>0.40795</cdr:x>
      <cdr:y>0.90195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BC0F87D-BED8-EC33-74D6-58A52F127A35}"/>
            </a:ext>
          </a:extLst>
        </cdr:cNvPr>
        <cdr:cNvSpPr txBox="1"/>
      </cdr:nvSpPr>
      <cdr:spPr>
        <a:xfrm xmlns:a="http://schemas.openxmlformats.org/drawingml/2006/main">
          <a:off x="1954560" y="4392488"/>
          <a:ext cx="1310370" cy="521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050" dirty="0">
              <a:solidFill>
                <a:schemeClr val="tx1">
                  <a:lumMod val="50000"/>
                  <a:lumOff val="50000"/>
                </a:schemeClr>
              </a:solidFill>
            </a:rPr>
            <a:t>Haukeland (642)</a:t>
          </a:r>
        </a:p>
      </cdr:txBody>
    </cdr:sp>
  </cdr:relSizeAnchor>
  <cdr:relSizeAnchor xmlns:cdr="http://schemas.openxmlformats.org/drawingml/2006/chartDrawing">
    <cdr:from>
      <cdr:x>0.33627</cdr:x>
      <cdr:y>0.75344</cdr:y>
    </cdr:from>
    <cdr:to>
      <cdr:x>0.5</cdr:x>
      <cdr:y>0.84908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7BC0F87D-BED8-EC33-74D6-58A52F127A35}"/>
            </a:ext>
          </a:extLst>
        </cdr:cNvPr>
        <cdr:cNvSpPr txBox="1"/>
      </cdr:nvSpPr>
      <cdr:spPr>
        <a:xfrm xmlns:a="http://schemas.openxmlformats.org/drawingml/2006/main">
          <a:off x="2691247" y="4104456"/>
          <a:ext cx="1310369" cy="521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050" dirty="0">
              <a:solidFill>
                <a:schemeClr val="tx1">
                  <a:lumMod val="50000"/>
                  <a:lumOff val="50000"/>
                </a:schemeClr>
              </a:solidFill>
            </a:rPr>
            <a:t>Tromsø (209)</a:t>
          </a:r>
        </a:p>
      </cdr:txBody>
    </cdr:sp>
  </cdr:relSizeAnchor>
  <cdr:relSizeAnchor xmlns:cdr="http://schemas.openxmlformats.org/drawingml/2006/chartDrawing">
    <cdr:from>
      <cdr:x>0.37018</cdr:x>
      <cdr:y>0.5</cdr:y>
    </cdr:from>
    <cdr:to>
      <cdr:x>0.5339</cdr:x>
      <cdr:y>0.59563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BC0F87D-BED8-EC33-74D6-58A52F127A35}"/>
            </a:ext>
          </a:extLst>
        </cdr:cNvPr>
        <cdr:cNvSpPr txBox="1"/>
      </cdr:nvSpPr>
      <cdr:spPr>
        <a:xfrm xmlns:a="http://schemas.openxmlformats.org/drawingml/2006/main">
          <a:off x="2962672" y="2723815"/>
          <a:ext cx="1310289" cy="520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050" dirty="0">
              <a:solidFill>
                <a:schemeClr val="tx1">
                  <a:lumMod val="50000"/>
                  <a:lumOff val="50000"/>
                </a:schemeClr>
              </a:solidFill>
            </a:rPr>
            <a:t>Bodø (207)</a:t>
          </a:r>
        </a:p>
      </cdr:txBody>
    </cdr:sp>
  </cdr:relSizeAnchor>
  <cdr:relSizeAnchor xmlns:cdr="http://schemas.openxmlformats.org/drawingml/2006/chartDrawing">
    <cdr:from>
      <cdr:x>0.83627</cdr:x>
      <cdr:y>0.40436</cdr:y>
    </cdr:from>
    <cdr:to>
      <cdr:x>1</cdr:x>
      <cdr:y>0.5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BC0F87D-BED8-EC33-74D6-58A52F127A35}"/>
            </a:ext>
          </a:extLst>
        </cdr:cNvPr>
        <cdr:cNvSpPr txBox="1"/>
      </cdr:nvSpPr>
      <cdr:spPr>
        <a:xfrm xmlns:a="http://schemas.openxmlformats.org/drawingml/2006/main">
          <a:off x="6692862" y="2202804"/>
          <a:ext cx="1310370" cy="521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050" dirty="0">
              <a:solidFill>
                <a:schemeClr val="tx1">
                  <a:lumMod val="50000"/>
                  <a:lumOff val="50000"/>
                </a:schemeClr>
              </a:solidFill>
            </a:rPr>
            <a:t>Stavanger (36)</a:t>
          </a:r>
        </a:p>
      </cdr:txBody>
    </cdr:sp>
  </cdr:relSizeAnchor>
  <cdr:relSizeAnchor xmlns:cdr="http://schemas.openxmlformats.org/drawingml/2006/chartDrawing">
    <cdr:from>
      <cdr:x>0.55013</cdr:x>
      <cdr:y>0.8082</cdr:y>
    </cdr:from>
    <cdr:to>
      <cdr:x>0.71386</cdr:x>
      <cdr:y>0.90384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7BC0F87D-BED8-EC33-74D6-58A52F127A35}"/>
            </a:ext>
          </a:extLst>
        </cdr:cNvPr>
        <cdr:cNvSpPr txBox="1"/>
      </cdr:nvSpPr>
      <cdr:spPr>
        <a:xfrm xmlns:a="http://schemas.openxmlformats.org/drawingml/2006/main">
          <a:off x="4402832" y="4248472"/>
          <a:ext cx="1310369" cy="502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050" dirty="0">
              <a:solidFill>
                <a:schemeClr val="tx1">
                  <a:lumMod val="50000"/>
                  <a:lumOff val="50000"/>
                </a:schemeClr>
              </a:solidFill>
            </a:rPr>
            <a:t>Trondheim (563)</a:t>
          </a:r>
        </a:p>
      </cdr:txBody>
    </cdr:sp>
  </cdr:relSizeAnchor>
  <cdr:relSizeAnchor xmlns:cdr="http://schemas.openxmlformats.org/drawingml/2006/chartDrawing">
    <cdr:from>
      <cdr:x>0.58612</cdr:x>
      <cdr:y>0.19178</cdr:y>
    </cdr:from>
    <cdr:to>
      <cdr:x>0.74985</cdr:x>
      <cdr:y>0.28741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BC0F87D-BED8-EC33-74D6-58A52F127A35}"/>
            </a:ext>
          </a:extLst>
        </cdr:cNvPr>
        <cdr:cNvSpPr txBox="1"/>
      </cdr:nvSpPr>
      <cdr:spPr>
        <a:xfrm xmlns:a="http://schemas.openxmlformats.org/drawingml/2006/main">
          <a:off x="4690864" y="1008112"/>
          <a:ext cx="1310369" cy="502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050" dirty="0">
              <a:solidFill>
                <a:schemeClr val="tx1">
                  <a:lumMod val="50000"/>
                  <a:lumOff val="50000"/>
                </a:schemeClr>
              </a:solidFill>
            </a:rPr>
            <a:t>AHUS (420)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8055"/>
          </a:xfrm>
          <a:prstGeom prst="rect">
            <a:avLst/>
          </a:prstGeom>
        </p:spPr>
        <p:txBody>
          <a:bodyPr vert="horz" lIns="92674" tIns="46338" rIns="92674" bIns="4633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8055"/>
          </a:xfrm>
          <a:prstGeom prst="rect">
            <a:avLst/>
          </a:prstGeom>
        </p:spPr>
        <p:txBody>
          <a:bodyPr vert="horz" lIns="92674" tIns="46338" rIns="92674" bIns="46338" rtlCol="0"/>
          <a:lstStyle>
            <a:lvl1pPr algn="r">
              <a:defRPr sz="1200"/>
            </a:lvl1pPr>
          </a:lstStyle>
          <a:p>
            <a:fld id="{6033ECC1-7573-468F-9EE8-EF6EED4A067E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74" tIns="46338" rIns="92674" bIns="4633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2674" tIns="46338" rIns="92674" bIns="4633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8054"/>
          </a:xfrm>
          <a:prstGeom prst="rect">
            <a:avLst/>
          </a:prstGeom>
        </p:spPr>
        <p:txBody>
          <a:bodyPr vert="horz" lIns="92674" tIns="46338" rIns="92674" bIns="4633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8054"/>
          </a:xfrm>
          <a:prstGeom prst="rect">
            <a:avLst/>
          </a:prstGeom>
        </p:spPr>
        <p:txBody>
          <a:bodyPr vert="horz" lIns="92674" tIns="46338" rIns="92674" bIns="46338" rtlCol="0" anchor="b"/>
          <a:lstStyle>
            <a:lvl1pPr algn="r">
              <a:defRPr sz="1200"/>
            </a:lvl1pPr>
          </a:lstStyle>
          <a:p>
            <a:fld id="{A53F4037-D4B1-40D5-8A2C-8AE813A023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765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F4037-D4B1-40D5-8A2C-8AE813A0231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8672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F4037-D4B1-40D5-8A2C-8AE813A0231D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10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F4037-D4B1-40D5-8A2C-8AE813A0231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751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F4037-D4B1-40D5-8A2C-8AE813A0231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11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F4037-D4B1-40D5-8A2C-8AE813A0231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389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ssholder for lysbilde 1">
            <a:extLst>
              <a:ext uri="{FF2B5EF4-FFF2-40B4-BE49-F238E27FC236}">
                <a16:creationId xmlns:a16="http://schemas.microsoft.com/office/drawing/2014/main" id="{BC3DB86C-0F3E-4C7A-A6B9-77A39493BE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Plassholder for notater 2">
            <a:extLst>
              <a:ext uri="{FF2B5EF4-FFF2-40B4-BE49-F238E27FC236}">
                <a16:creationId xmlns:a16="http://schemas.microsoft.com/office/drawing/2014/main" id="{BAA89090-555E-4686-99F8-FB65A52145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nb-NO"/>
          </a:p>
        </p:txBody>
      </p:sp>
      <p:sp>
        <p:nvSpPr>
          <p:cNvPr id="37892" name="Plassholder for lysbildenummer 3">
            <a:extLst>
              <a:ext uri="{FF2B5EF4-FFF2-40B4-BE49-F238E27FC236}">
                <a16:creationId xmlns:a16="http://schemas.microsoft.com/office/drawing/2014/main" id="{4FF8C78F-58A5-43A2-AAD7-58CF4DBCB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978" indent="-289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8429" indent="-2316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1801" indent="-2316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172" indent="-2316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8544" indent="-23168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1915" indent="-23168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5286" indent="-23168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8658" indent="-23168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55C69D-90C6-48F4-A2D3-285109329B16}" type="slidenum">
              <a:rPr lang="nb-NO" altLang="nb-NO"/>
              <a:pPr eaLnBrk="1" hangingPunct="1"/>
              <a:t>15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0523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ssholder for lysbilde 1">
            <a:extLst>
              <a:ext uri="{FF2B5EF4-FFF2-40B4-BE49-F238E27FC236}">
                <a16:creationId xmlns:a16="http://schemas.microsoft.com/office/drawing/2014/main" id="{BC3DB86C-0F3E-4C7A-A6B9-77A39493BE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Plassholder for notater 2">
            <a:extLst>
              <a:ext uri="{FF2B5EF4-FFF2-40B4-BE49-F238E27FC236}">
                <a16:creationId xmlns:a16="http://schemas.microsoft.com/office/drawing/2014/main" id="{BAA89090-555E-4686-99F8-FB65A52145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nb-NO"/>
          </a:p>
        </p:txBody>
      </p:sp>
      <p:sp>
        <p:nvSpPr>
          <p:cNvPr id="37892" name="Plassholder for lysbildenummer 3">
            <a:extLst>
              <a:ext uri="{FF2B5EF4-FFF2-40B4-BE49-F238E27FC236}">
                <a16:creationId xmlns:a16="http://schemas.microsoft.com/office/drawing/2014/main" id="{4FF8C78F-58A5-43A2-AAD7-58CF4DBCB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978" indent="-289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8429" indent="-2316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1801" indent="-2316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5172" indent="-2316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8544" indent="-23168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1915" indent="-23168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5286" indent="-23168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8658" indent="-231686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55C69D-90C6-48F4-A2D3-285109329B16}" type="slidenum">
              <a:rPr lang="nb-NO" altLang="nb-NO"/>
              <a:pPr eaLnBrk="1" hangingPunct="1"/>
              <a:t>16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5084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F4037-D4B1-40D5-8A2C-8AE813A0231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142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F4037-D4B1-40D5-8A2C-8AE813A0231D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89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F4037-D4B1-40D5-8A2C-8AE813A0231D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83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C96-7610-431F-9943-1DAB80AF1224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873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62E9-3297-45A2-8C2B-B49B7AE78EF2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38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DA86-863F-460D-A866-6ED64AEF3D3E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7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F626-C16A-4CC1-AFF7-0F00C25B187F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399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3D72-CCAC-4138-912A-64F77A7EEA1D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861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8D63-64F5-4900-8286-D2278B5D30B2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1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5E19-B405-4B2D-8323-A78D5DD2031F}" type="datetime1">
              <a:rPr lang="nb-NO" smtClean="0"/>
              <a:t>07.01.2025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044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31E7-4AE6-436E-869C-110E8D3391F4}" type="datetime1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7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3514-ECB8-4EB3-8023-AE66733C945D}" type="datetime1">
              <a:rPr lang="nb-NO" smtClean="0"/>
              <a:t>07.01.2025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083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35C-2F43-4720-B622-91E9D10F49F7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87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6419-D5FD-4B32-A6CC-42B4741DBCAE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767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84D22-9356-42B3-9D28-37B85EEBE572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D148-97A1-40C4-B636-8D25951740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409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96000">
              <a:schemeClr val="accent3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ntkfmedfarger">
            <a:extLst>
              <a:ext uri="{FF2B5EF4-FFF2-40B4-BE49-F238E27FC236}">
                <a16:creationId xmlns:a16="http://schemas.microsoft.com/office/drawing/2014/main" id="{11CF14F3-6CD3-475E-A932-9DB693FA5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72878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758CDB5C-D793-42F5-9FF5-C14B87BCFC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337" y="5127483"/>
            <a:ext cx="9110663" cy="309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nb-NO" sz="2000" b="1" dirty="0"/>
              <a:t>Norwegian Association for </a:t>
            </a:r>
            <a:r>
              <a:rPr lang="nb-NO" altLang="nb-NO" sz="2000" b="1" dirty="0" err="1"/>
              <a:t>Cardiothoracic</a:t>
            </a:r>
            <a:r>
              <a:rPr lang="nb-NO" altLang="nb-NO" sz="2000" b="1" dirty="0"/>
              <a:t> </a:t>
            </a:r>
            <a:r>
              <a:rPr lang="nb-NO" altLang="nb-NO" sz="2000" b="1" dirty="0" err="1"/>
              <a:t>Surgery</a:t>
            </a:r>
            <a:endParaRPr lang="nb-NO" altLang="nb-NO" sz="2800" b="1" dirty="0"/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AEAE8E8E-F62A-4FE1-B604-9A371F0F20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7899" y="5489575"/>
            <a:ext cx="4003835" cy="1368425"/>
          </a:xfrm>
          <a:solidFill>
            <a:schemeClr val="tx2">
              <a:lumMod val="40000"/>
              <a:lumOff val="60000"/>
              <a:alpha val="50195"/>
            </a:schemeClr>
          </a:solidFill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nb-NO" altLang="nb-N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Norwegian register for general </a:t>
            </a:r>
            <a:r>
              <a:rPr lang="nb-NO" altLang="nb-NO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thoracic</a:t>
            </a:r>
            <a:r>
              <a:rPr lang="nb-NO" altLang="nb-N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b-NO" altLang="nb-NO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surgery</a:t>
            </a:r>
            <a:r>
              <a:rPr lang="nb-NO" altLang="nb-N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nb-NO" altLang="nb-NO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nb-NO" altLang="nb-N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Steinar Solberg, MD, </a:t>
            </a:r>
            <a:r>
              <a:rPr lang="nb-NO" altLang="nb-NO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PhD</a:t>
            </a:r>
            <a:r>
              <a:rPr lang="nb-NO" altLang="nb-N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nb-NO" altLang="nb-N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Department </a:t>
            </a:r>
            <a:r>
              <a:rPr lang="nb-NO" altLang="nb-NO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nb-NO" altLang="nb-N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b-NO" altLang="nb-NO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Cardiothoracic</a:t>
            </a:r>
            <a:r>
              <a:rPr lang="nb-NO" altLang="nb-N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b-NO" altLang="nb-NO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Surgery</a:t>
            </a:r>
            <a:endParaRPr lang="nb-NO" altLang="nb-NO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nb-NO" altLang="nb-N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Rikshospitalet, Norway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nb-NO" altLang="nb-NO" sz="1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ssolber@online.no</a:t>
            </a:r>
          </a:p>
        </p:txBody>
      </p:sp>
      <p:sp>
        <p:nvSpPr>
          <p:cNvPr id="2054" name="TextBox 2">
            <a:extLst>
              <a:ext uri="{FF2B5EF4-FFF2-40B4-BE49-F238E27FC236}">
                <a16:creationId xmlns:a16="http://schemas.microsoft.com/office/drawing/2014/main" id="{2103BECE-F1FB-42C4-8246-B397F66C6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4470848"/>
            <a:ext cx="7021512" cy="5857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3200" b="1" dirty="0">
                <a:solidFill>
                  <a:srgbClr val="FFFFFF"/>
                </a:solidFill>
              </a:rPr>
              <a:t>Thoracic </a:t>
            </a:r>
            <a:r>
              <a:rPr lang="nb-NO" altLang="nb-NO" sz="3200" b="1" dirty="0" err="1">
                <a:solidFill>
                  <a:srgbClr val="FFFFFF"/>
                </a:solidFill>
              </a:rPr>
              <a:t>surgery</a:t>
            </a:r>
            <a:r>
              <a:rPr lang="nb-NO" altLang="nb-NO" sz="3200" b="1" dirty="0">
                <a:solidFill>
                  <a:srgbClr val="FFFFFF"/>
                </a:solidFill>
              </a:rPr>
              <a:t> in Norway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1</a:t>
            </a:fld>
            <a:endParaRPr lang="nb-NO"/>
          </a:p>
        </p:txBody>
      </p:sp>
      <p:pic>
        <p:nvPicPr>
          <p:cNvPr id="4" name="Picture 3" descr="A bench next to a dock&#10;&#10;Description automatically generated">
            <a:extLst>
              <a:ext uri="{FF2B5EF4-FFF2-40B4-BE49-F238E27FC236}">
                <a16:creationId xmlns:a16="http://schemas.microsoft.com/office/drawing/2014/main" id="{00C572AB-3387-60DC-082B-C3BD7C2B61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7" y="44624"/>
            <a:ext cx="5806597" cy="43542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1">
            <a:extLst>
              <a:ext uri="{FF2B5EF4-FFF2-40B4-BE49-F238E27FC236}">
                <a16:creationId xmlns:a16="http://schemas.microsoft.com/office/drawing/2014/main" id="{DF19DAC3-7EAD-49AA-89C3-3F762EAA4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00800"/>
            <a:ext cx="5073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 dirty="0">
                <a:solidFill>
                  <a:schemeClr val="tx2"/>
                </a:solidFill>
              </a:rPr>
              <a:t>Norwegian Association for </a:t>
            </a:r>
            <a:r>
              <a:rPr lang="nb-NO" altLang="nb-NO" sz="1600" b="1" dirty="0" err="1">
                <a:solidFill>
                  <a:schemeClr val="tx2"/>
                </a:solidFill>
              </a:rPr>
              <a:t>Cardiothoracic</a:t>
            </a:r>
            <a:r>
              <a:rPr lang="nb-NO" altLang="nb-NO" sz="1600" b="1" dirty="0">
                <a:solidFill>
                  <a:schemeClr val="tx2"/>
                </a:solidFill>
              </a:rPr>
              <a:t> </a:t>
            </a:r>
            <a:r>
              <a:rPr lang="nb-NO" altLang="nb-NO" sz="1600" b="1" dirty="0" err="1">
                <a:solidFill>
                  <a:schemeClr val="tx2"/>
                </a:solidFill>
              </a:rPr>
              <a:t>Surgery</a:t>
            </a:r>
            <a:endParaRPr lang="en-GB" altLang="nb-NO" sz="1600" b="1" dirty="0">
              <a:solidFill>
                <a:schemeClr val="tx2"/>
              </a:solidFill>
            </a:endParaRPr>
          </a:p>
        </p:txBody>
      </p:sp>
      <p:pic>
        <p:nvPicPr>
          <p:cNvPr id="10243" name="Picture 29" descr="ntkfmedfarger">
            <a:extLst>
              <a:ext uri="{FF2B5EF4-FFF2-40B4-BE49-F238E27FC236}">
                <a16:creationId xmlns:a16="http://schemas.microsoft.com/office/drawing/2014/main" id="{CADE6A0E-A650-4E79-BBC8-CC697556F6F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1008062" cy="993775"/>
          </a:xfrm>
          <a:noFill/>
        </p:spPr>
      </p:pic>
      <p:sp>
        <p:nvSpPr>
          <p:cNvPr id="10244" name="Text Box 20">
            <a:extLst>
              <a:ext uri="{FF2B5EF4-FFF2-40B4-BE49-F238E27FC236}">
                <a16:creationId xmlns:a16="http://schemas.microsoft.com/office/drawing/2014/main" id="{638BE705-7236-4B22-B459-E73E6E070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344488"/>
            <a:ext cx="64235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 dirty="0" err="1">
                <a:solidFill>
                  <a:schemeClr val="tx2"/>
                </a:solidFill>
              </a:rPr>
              <a:t>Number</a:t>
            </a:r>
            <a:r>
              <a:rPr lang="nb-NO" altLang="nb-NO" sz="1600" b="1" dirty="0">
                <a:solidFill>
                  <a:schemeClr val="tx2"/>
                </a:solidFill>
              </a:rPr>
              <a:t> of </a:t>
            </a:r>
            <a:r>
              <a:rPr lang="nb-NO" altLang="nb-NO" sz="1600" b="1" dirty="0" err="1">
                <a:solidFill>
                  <a:schemeClr val="tx2"/>
                </a:solidFill>
              </a:rPr>
              <a:t>operations</a:t>
            </a:r>
            <a:r>
              <a:rPr lang="nb-NO" altLang="nb-NO" sz="1600" b="1" dirty="0">
                <a:solidFill>
                  <a:schemeClr val="tx2"/>
                </a:solidFill>
              </a:rPr>
              <a:t> for </a:t>
            </a:r>
            <a:r>
              <a:rPr lang="nb-NO" altLang="nb-NO" sz="1600" b="1" dirty="0" err="1">
                <a:solidFill>
                  <a:schemeClr val="tx2"/>
                </a:solidFill>
              </a:rPr>
              <a:t>lung</a:t>
            </a:r>
            <a:r>
              <a:rPr lang="nb-NO" altLang="nb-NO" sz="1600" b="1" dirty="0">
                <a:solidFill>
                  <a:schemeClr val="tx2"/>
                </a:solidFill>
              </a:rPr>
              <a:t> metastases </a:t>
            </a:r>
            <a:r>
              <a:rPr lang="nb-NO" altLang="nb-NO" sz="1600" b="1" dirty="0" err="1">
                <a:solidFill>
                  <a:schemeClr val="tx2"/>
                </a:solidFill>
              </a:rPr>
              <a:t>performed</a:t>
            </a:r>
            <a:r>
              <a:rPr lang="nb-NO" altLang="nb-NO" sz="1600" b="1" dirty="0">
                <a:solidFill>
                  <a:schemeClr val="tx2"/>
                </a:solidFill>
              </a:rPr>
              <a:t> 2014-2023</a:t>
            </a:r>
            <a:endParaRPr lang="en-GB" altLang="nb-NO" sz="16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10</a:t>
            </a:fld>
            <a:endParaRPr lang="nb-NO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96986FA-3CC0-D4CD-D635-233DAF5501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967949"/>
              </p:ext>
            </p:extLst>
          </p:nvPr>
        </p:nvGraphicFramePr>
        <p:xfrm>
          <a:off x="1316799" y="1182688"/>
          <a:ext cx="6423553" cy="48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2">
            <a:extLst>
              <a:ext uri="{FF2B5EF4-FFF2-40B4-BE49-F238E27FC236}">
                <a16:creationId xmlns:a16="http://schemas.microsoft.com/office/drawing/2014/main" id="{30E350CF-098D-4369-BF14-32BD324A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46" y="6400800"/>
            <a:ext cx="5073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 dirty="0">
                <a:solidFill>
                  <a:schemeClr val="tx2"/>
                </a:solidFill>
              </a:rPr>
              <a:t>Norwegian Association for </a:t>
            </a:r>
            <a:r>
              <a:rPr lang="nb-NO" altLang="nb-NO" sz="1600" b="1" dirty="0" err="1">
                <a:solidFill>
                  <a:schemeClr val="tx2"/>
                </a:solidFill>
              </a:rPr>
              <a:t>Cardiothoracic</a:t>
            </a:r>
            <a:r>
              <a:rPr lang="nb-NO" altLang="nb-NO" sz="1600" b="1" dirty="0">
                <a:solidFill>
                  <a:schemeClr val="tx2"/>
                </a:solidFill>
              </a:rPr>
              <a:t> </a:t>
            </a:r>
            <a:r>
              <a:rPr lang="nb-NO" altLang="nb-NO" sz="1600" b="1" dirty="0" err="1">
                <a:solidFill>
                  <a:schemeClr val="tx2"/>
                </a:solidFill>
              </a:rPr>
              <a:t>Surgery</a:t>
            </a:r>
            <a:endParaRPr lang="en-GB" altLang="nb-NO" sz="1600" b="1" dirty="0">
              <a:solidFill>
                <a:schemeClr val="tx2"/>
              </a:solidFill>
            </a:endParaRPr>
          </a:p>
        </p:txBody>
      </p:sp>
      <p:pic>
        <p:nvPicPr>
          <p:cNvPr id="11267" name="Picture 27" descr="ntkfmedfarger">
            <a:extLst>
              <a:ext uri="{FF2B5EF4-FFF2-40B4-BE49-F238E27FC236}">
                <a16:creationId xmlns:a16="http://schemas.microsoft.com/office/drawing/2014/main" id="{22530A46-61CA-47CA-9136-D58B184AC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20">
            <a:extLst>
              <a:ext uri="{FF2B5EF4-FFF2-40B4-BE49-F238E27FC236}">
                <a16:creationId xmlns:a16="http://schemas.microsoft.com/office/drawing/2014/main" id="{0667E3F4-03EE-4B7A-A866-1DA60805B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404813"/>
            <a:ext cx="49183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 dirty="0">
                <a:solidFill>
                  <a:schemeClr val="tx2"/>
                </a:solidFill>
              </a:rPr>
              <a:t>Operations for </a:t>
            </a:r>
            <a:r>
              <a:rPr lang="nb-NO" altLang="nb-NO" sz="1600" b="1" dirty="0" err="1">
                <a:solidFill>
                  <a:schemeClr val="tx2"/>
                </a:solidFill>
              </a:rPr>
              <a:t>lung</a:t>
            </a:r>
            <a:r>
              <a:rPr lang="nb-NO" altLang="nb-NO" sz="1600" b="1" dirty="0">
                <a:solidFill>
                  <a:schemeClr val="tx2"/>
                </a:solidFill>
              </a:rPr>
              <a:t> cancer </a:t>
            </a:r>
            <a:r>
              <a:rPr lang="nb-NO" altLang="nb-NO" sz="1600" b="1" dirty="0" err="1">
                <a:solidFill>
                  <a:schemeClr val="tx2"/>
                </a:solidFill>
              </a:rPr>
              <a:t>performed</a:t>
            </a:r>
            <a:r>
              <a:rPr lang="nb-NO" altLang="nb-NO" sz="1600" b="1" dirty="0">
                <a:solidFill>
                  <a:schemeClr val="tx2"/>
                </a:solidFill>
              </a:rPr>
              <a:t> 2014-2024</a:t>
            </a:r>
            <a:endParaRPr lang="en-GB" altLang="nb-NO" sz="1600" b="1" dirty="0">
              <a:solidFill>
                <a:schemeClr val="tx2"/>
              </a:solidFill>
            </a:endParaRPr>
          </a:p>
        </p:txBody>
      </p:sp>
      <p:sp>
        <p:nvSpPr>
          <p:cNvPr id="8" name="TekstSylinder 1"/>
          <p:cNvSpPr txBox="1"/>
          <p:nvPr/>
        </p:nvSpPr>
        <p:spPr>
          <a:xfrm>
            <a:off x="5508104" y="6165304"/>
            <a:ext cx="28803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708577" y="6237312"/>
            <a:ext cx="2759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The Cancer </a:t>
            </a:r>
            <a:r>
              <a:rPr lang="nb-NO" sz="1400" dirty="0" err="1"/>
              <a:t>Registry</a:t>
            </a:r>
            <a:r>
              <a:rPr lang="nb-NO" sz="1400" dirty="0"/>
              <a:t> has </a:t>
            </a:r>
            <a:r>
              <a:rPr lang="nb-NO" sz="1400" dirty="0" err="1"/>
              <a:t>registered</a:t>
            </a:r>
            <a:endParaRPr lang="nb-NO" sz="1400" dirty="0"/>
          </a:p>
          <a:p>
            <a:r>
              <a:rPr lang="nb-NO" sz="1400" dirty="0"/>
              <a:t>735 </a:t>
            </a:r>
            <a:r>
              <a:rPr lang="nb-NO" sz="1400" dirty="0" err="1"/>
              <a:t>operations</a:t>
            </a:r>
            <a:r>
              <a:rPr lang="nb-NO" sz="1400" dirty="0"/>
              <a:t> in 2023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11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7624347" y="1628800"/>
            <a:ext cx="15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*</a:t>
            </a:r>
            <a:endParaRPr lang="nb-NO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3FEA8EA-0D69-E72C-B91E-189A72DDD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870326"/>
              </p:ext>
            </p:extLst>
          </p:nvPr>
        </p:nvGraphicFramePr>
        <p:xfrm>
          <a:off x="1259632" y="1124744"/>
          <a:ext cx="67687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2" descr="ntkfmedfarger">
            <a:extLst>
              <a:ext uri="{FF2B5EF4-FFF2-40B4-BE49-F238E27FC236}">
                <a16:creationId xmlns:a16="http://schemas.microsoft.com/office/drawing/2014/main" id="{E7ADCB76-A37D-4C64-8E97-6C6A47E69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064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20">
            <a:extLst>
              <a:ext uri="{FF2B5EF4-FFF2-40B4-BE49-F238E27FC236}">
                <a16:creationId xmlns:a16="http://schemas.microsoft.com/office/drawing/2014/main" id="{7BB5E167-8C78-4726-B43D-19AE3EA19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342900"/>
            <a:ext cx="6906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000" b="1" dirty="0" err="1">
                <a:solidFill>
                  <a:schemeClr val="tx2"/>
                </a:solidFill>
              </a:rPr>
              <a:t>Number</a:t>
            </a:r>
            <a:r>
              <a:rPr lang="nb-NO" altLang="nb-NO" sz="2000" b="1" dirty="0">
                <a:solidFill>
                  <a:schemeClr val="tx2"/>
                </a:solidFill>
              </a:rPr>
              <a:t> of </a:t>
            </a:r>
            <a:r>
              <a:rPr lang="nb-NO" altLang="nb-NO" sz="2000" b="1" dirty="0" err="1">
                <a:solidFill>
                  <a:schemeClr val="tx2"/>
                </a:solidFill>
              </a:rPr>
              <a:t>operations</a:t>
            </a:r>
            <a:r>
              <a:rPr lang="nb-NO" altLang="nb-NO" sz="2000" b="1" dirty="0">
                <a:solidFill>
                  <a:schemeClr val="tx2"/>
                </a:solidFill>
              </a:rPr>
              <a:t> for </a:t>
            </a:r>
            <a:r>
              <a:rPr lang="nb-NO" altLang="nb-NO" sz="2000" b="1" dirty="0" err="1">
                <a:solidFill>
                  <a:schemeClr val="tx2"/>
                </a:solidFill>
              </a:rPr>
              <a:t>lung</a:t>
            </a:r>
            <a:r>
              <a:rPr lang="nb-NO" altLang="nb-NO" sz="2000" b="1" dirty="0">
                <a:solidFill>
                  <a:schemeClr val="tx2"/>
                </a:solidFill>
              </a:rPr>
              <a:t> cancer by hospital 2023</a:t>
            </a:r>
            <a:endParaRPr lang="en-GB" altLang="nb-NO" sz="20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637203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nb-NO" b="1" dirty="0">
                <a:solidFill>
                  <a:schemeClr val="tx2"/>
                </a:solidFill>
              </a:rPr>
              <a:t>The </a:t>
            </a:r>
            <a:r>
              <a:rPr lang="nb-NO" altLang="nb-NO" b="1" dirty="0" err="1">
                <a:solidFill>
                  <a:schemeClr val="tx2"/>
                </a:solidFill>
              </a:rPr>
              <a:t>figures</a:t>
            </a:r>
            <a:r>
              <a:rPr lang="nb-NO" altLang="nb-NO" b="1" dirty="0">
                <a:solidFill>
                  <a:schemeClr val="tx2"/>
                </a:solidFill>
              </a:rPr>
              <a:t> for Rikshospitalet (RH) and Ullevål (UUS) </a:t>
            </a:r>
            <a:r>
              <a:rPr lang="nb-NO" altLang="nb-NO" b="1" dirty="0" err="1">
                <a:solidFill>
                  <a:schemeClr val="tx2"/>
                </a:solidFill>
              </a:rPr>
              <a:t>are</a:t>
            </a:r>
            <a:r>
              <a:rPr lang="nb-NO" altLang="nb-NO" b="1" dirty="0">
                <a:solidFill>
                  <a:schemeClr val="tx2"/>
                </a:solidFill>
              </a:rPr>
              <a:t> </a:t>
            </a:r>
            <a:r>
              <a:rPr lang="nb-NO" altLang="nb-NO" b="1" dirty="0" err="1">
                <a:solidFill>
                  <a:schemeClr val="tx2"/>
                </a:solidFill>
              </a:rPr>
              <a:t>pooled</a:t>
            </a:r>
            <a:r>
              <a:rPr lang="nb-NO" altLang="nb-NO" b="1" dirty="0">
                <a:solidFill>
                  <a:schemeClr val="tx2"/>
                </a:solidFill>
              </a:rPr>
              <a:t> as OUS</a:t>
            </a:r>
            <a:endParaRPr lang="en-GB" altLang="nb-NO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12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ECB5D1-9A20-7FB9-DC3F-9B7E24615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923870"/>
            <a:ext cx="7212422" cy="52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637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>
            <a:extLst>
              <a:ext uri="{FF2B5EF4-FFF2-40B4-BE49-F238E27FC236}">
                <a16:creationId xmlns:a16="http://schemas.microsoft.com/office/drawing/2014/main" id="{369C8A53-C2A9-420F-AF1D-EACA3B2EC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00800"/>
            <a:ext cx="5073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>
                <a:solidFill>
                  <a:schemeClr val="tx2"/>
                </a:solidFill>
              </a:rPr>
              <a:t>Norwegian Association for Cardiothoracic Surgery</a:t>
            </a:r>
            <a:endParaRPr lang="en-GB" altLang="nb-NO" sz="1600" b="1">
              <a:solidFill>
                <a:schemeClr val="tx2"/>
              </a:solidFill>
            </a:endParaRPr>
          </a:p>
        </p:txBody>
      </p:sp>
      <p:pic>
        <p:nvPicPr>
          <p:cNvPr id="14339" name="Picture 31" descr="ntkfmedfarger">
            <a:extLst>
              <a:ext uri="{FF2B5EF4-FFF2-40B4-BE49-F238E27FC236}">
                <a16:creationId xmlns:a16="http://schemas.microsoft.com/office/drawing/2014/main" id="{41D08FD2-8754-48AC-9EE1-31D87060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636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20">
            <a:extLst>
              <a:ext uri="{FF2B5EF4-FFF2-40B4-BE49-F238E27FC236}">
                <a16:creationId xmlns:a16="http://schemas.microsoft.com/office/drawing/2014/main" id="{DD11594A-3DF5-408E-8B64-BAA94E999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342900"/>
            <a:ext cx="63081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 dirty="0" err="1">
                <a:solidFill>
                  <a:schemeClr val="tx2"/>
                </a:solidFill>
              </a:rPr>
              <a:t>Prosedures</a:t>
            </a:r>
            <a:r>
              <a:rPr lang="nb-NO" altLang="nb-NO" sz="1600" b="1" dirty="0">
                <a:solidFill>
                  <a:schemeClr val="tx2"/>
                </a:solidFill>
              </a:rPr>
              <a:t> </a:t>
            </a:r>
            <a:r>
              <a:rPr lang="nb-NO" altLang="nb-NO" sz="1600" b="1" dirty="0" err="1">
                <a:solidFill>
                  <a:schemeClr val="tx2"/>
                </a:solidFill>
              </a:rPr>
              <a:t>performed</a:t>
            </a:r>
            <a:r>
              <a:rPr lang="nb-NO" altLang="nb-NO" sz="1600" b="1" dirty="0">
                <a:solidFill>
                  <a:schemeClr val="tx2"/>
                </a:solidFill>
              </a:rPr>
              <a:t> in </a:t>
            </a:r>
            <a:r>
              <a:rPr lang="nb-NO" altLang="nb-NO" sz="1600" b="1" dirty="0" err="1">
                <a:solidFill>
                  <a:schemeClr val="tx2"/>
                </a:solidFill>
              </a:rPr>
              <a:t>operations</a:t>
            </a:r>
            <a:r>
              <a:rPr lang="nb-NO" altLang="nb-NO" sz="1600" b="1" dirty="0">
                <a:solidFill>
                  <a:schemeClr val="tx2"/>
                </a:solidFill>
              </a:rPr>
              <a:t> for </a:t>
            </a:r>
            <a:r>
              <a:rPr lang="nb-NO" altLang="nb-NO" sz="1600" b="1" dirty="0" err="1">
                <a:solidFill>
                  <a:schemeClr val="tx2"/>
                </a:solidFill>
              </a:rPr>
              <a:t>lung</a:t>
            </a:r>
            <a:r>
              <a:rPr lang="nb-NO" altLang="nb-NO" sz="1600" b="1" dirty="0">
                <a:solidFill>
                  <a:schemeClr val="tx2"/>
                </a:solidFill>
              </a:rPr>
              <a:t> cancer 2019-2023</a:t>
            </a:r>
            <a:endParaRPr lang="en-GB" altLang="nb-NO" sz="16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13</a:t>
            </a:fld>
            <a:endParaRPr lang="nb-NO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D37E30B-40C1-980D-82DB-CA22EA1FD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379740"/>
              </p:ext>
            </p:extLst>
          </p:nvPr>
        </p:nvGraphicFramePr>
        <p:xfrm>
          <a:off x="1288149" y="965200"/>
          <a:ext cx="7244291" cy="520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6">
            <a:extLst>
              <a:ext uri="{FF2B5EF4-FFF2-40B4-BE49-F238E27FC236}">
                <a16:creationId xmlns:a16="http://schemas.microsoft.com/office/drawing/2014/main" id="{67F11DD2-C278-479C-B024-EE6F498A2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00800"/>
            <a:ext cx="5073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>
                <a:solidFill>
                  <a:schemeClr val="tx2"/>
                </a:solidFill>
              </a:rPr>
              <a:t>Norwegian Association for Cardiothoracic Surgery</a:t>
            </a:r>
            <a:endParaRPr lang="en-GB" altLang="nb-NO" sz="1600" b="1">
              <a:solidFill>
                <a:schemeClr val="tx2"/>
              </a:solidFill>
            </a:endParaRPr>
          </a:p>
        </p:txBody>
      </p:sp>
      <p:pic>
        <p:nvPicPr>
          <p:cNvPr id="18435" name="Picture 41" descr="ntkfmedfarger">
            <a:extLst>
              <a:ext uri="{FF2B5EF4-FFF2-40B4-BE49-F238E27FC236}">
                <a16:creationId xmlns:a16="http://schemas.microsoft.com/office/drawing/2014/main" id="{AEECEA32-9465-4FC9-921C-981A4EF8E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064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20">
            <a:extLst>
              <a:ext uri="{FF2B5EF4-FFF2-40B4-BE49-F238E27FC236}">
                <a16:creationId xmlns:a16="http://schemas.microsoft.com/office/drawing/2014/main" id="{96211F38-7A36-49CE-8845-57077BAF1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60350"/>
            <a:ext cx="6697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600" b="1" dirty="0">
                <a:solidFill>
                  <a:schemeClr val="tx2"/>
                </a:solidFill>
              </a:rPr>
              <a:t>The </a:t>
            </a:r>
            <a:r>
              <a:rPr lang="nb-NO" altLang="nb-NO" sz="1600" b="1" dirty="0" err="1">
                <a:solidFill>
                  <a:schemeClr val="tx2"/>
                </a:solidFill>
              </a:rPr>
              <a:t>number</a:t>
            </a:r>
            <a:r>
              <a:rPr lang="nb-NO" altLang="nb-NO" sz="1600" b="1" dirty="0">
                <a:solidFill>
                  <a:schemeClr val="tx2"/>
                </a:solidFill>
              </a:rPr>
              <a:t> (bars) and </a:t>
            </a:r>
            <a:r>
              <a:rPr lang="nb-NO" altLang="nb-NO" sz="1600" b="1" dirty="0" err="1">
                <a:solidFill>
                  <a:schemeClr val="tx2"/>
                </a:solidFill>
              </a:rPr>
              <a:t>percentage</a:t>
            </a:r>
            <a:r>
              <a:rPr lang="nb-NO" altLang="nb-NO" sz="1600" b="1" dirty="0">
                <a:solidFill>
                  <a:schemeClr val="tx2"/>
                </a:solidFill>
              </a:rPr>
              <a:t> </a:t>
            </a:r>
            <a:r>
              <a:rPr lang="nb-NO" altLang="nb-NO" sz="1600" b="1" dirty="0" err="1">
                <a:solidFill>
                  <a:schemeClr val="tx2"/>
                </a:solidFill>
              </a:rPr>
              <a:t>females</a:t>
            </a:r>
            <a:r>
              <a:rPr lang="nb-NO" altLang="nb-NO" sz="1600" b="1" dirty="0">
                <a:solidFill>
                  <a:schemeClr val="tx2"/>
                </a:solidFill>
              </a:rPr>
              <a:t> (line) </a:t>
            </a:r>
          </a:p>
          <a:p>
            <a:pPr algn="ctr" eaLnBrk="1" hangingPunct="1"/>
            <a:r>
              <a:rPr lang="nb-NO" altLang="nb-NO" sz="1600" b="1" dirty="0" err="1">
                <a:solidFill>
                  <a:schemeClr val="tx2"/>
                </a:solidFill>
              </a:rPr>
              <a:t>operated</a:t>
            </a:r>
            <a:r>
              <a:rPr lang="nb-NO" altLang="nb-NO" sz="1600" b="1" dirty="0">
                <a:solidFill>
                  <a:schemeClr val="tx2"/>
                </a:solidFill>
              </a:rPr>
              <a:t> for </a:t>
            </a:r>
            <a:r>
              <a:rPr lang="nb-NO" altLang="nb-NO" sz="1600" b="1" dirty="0" err="1">
                <a:solidFill>
                  <a:schemeClr val="tx2"/>
                </a:solidFill>
              </a:rPr>
              <a:t>lung</a:t>
            </a:r>
            <a:r>
              <a:rPr lang="nb-NO" altLang="nb-NO" sz="1600" b="1" dirty="0">
                <a:solidFill>
                  <a:schemeClr val="tx2"/>
                </a:solidFill>
              </a:rPr>
              <a:t> cancer  2014-2023</a:t>
            </a:r>
            <a:endParaRPr lang="en-GB" altLang="nb-NO" sz="16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14</a:t>
            </a:fld>
            <a:endParaRPr lang="nb-NO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D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032568"/>
              </p:ext>
            </p:extLst>
          </p:nvPr>
        </p:nvGraphicFramePr>
        <p:xfrm>
          <a:off x="827584" y="1196753"/>
          <a:ext cx="777686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D2AFB634-EDFF-4617-9D2F-222E4A0C7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00800"/>
            <a:ext cx="5073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>
                <a:solidFill>
                  <a:schemeClr val="tx2"/>
                </a:solidFill>
              </a:rPr>
              <a:t>Norwegian Association for Cardiothoracic Surgery</a:t>
            </a:r>
            <a:endParaRPr lang="en-GB" altLang="nb-NO" sz="1600" b="1">
              <a:solidFill>
                <a:schemeClr val="tx2"/>
              </a:solidFill>
            </a:endParaRPr>
          </a:p>
        </p:txBody>
      </p:sp>
      <p:pic>
        <p:nvPicPr>
          <p:cNvPr id="20483" name="Picture 28" descr="ntkfmedfarger">
            <a:extLst>
              <a:ext uri="{FF2B5EF4-FFF2-40B4-BE49-F238E27FC236}">
                <a16:creationId xmlns:a16="http://schemas.microsoft.com/office/drawing/2014/main" id="{879E5671-B00D-4688-9846-16AB194B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96361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0">
            <a:extLst>
              <a:ext uri="{FF2B5EF4-FFF2-40B4-BE49-F238E27FC236}">
                <a16:creationId xmlns:a16="http://schemas.microsoft.com/office/drawing/2014/main" id="{6298BC1A-A605-4197-BCF3-71F688E93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42900"/>
            <a:ext cx="669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dirty="0">
                <a:solidFill>
                  <a:schemeClr val="accent1">
                    <a:lumMod val="75000"/>
                  </a:schemeClr>
                </a:solidFill>
              </a:rPr>
              <a:t>Age (</a:t>
            </a:r>
            <a:r>
              <a:rPr lang="nb-NO" sz="1600" b="1" dirty="0" err="1">
                <a:solidFill>
                  <a:schemeClr val="accent1">
                    <a:lumMod val="75000"/>
                  </a:schemeClr>
                </a:solidFill>
              </a:rPr>
              <a:t>percentiles</a:t>
            </a:r>
            <a:r>
              <a:rPr lang="nb-NO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1600" b="1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nb-NO" sz="1600" b="1" dirty="0">
                <a:solidFill>
                  <a:schemeClr val="accent1">
                    <a:lumMod val="75000"/>
                  </a:schemeClr>
                </a:solidFill>
              </a:rPr>
              <a:t> linear </a:t>
            </a:r>
            <a:r>
              <a:rPr lang="nb-NO" sz="1600" b="1" dirty="0" err="1">
                <a:solidFill>
                  <a:schemeClr val="accent1">
                    <a:lumMod val="75000"/>
                  </a:schemeClr>
                </a:solidFill>
              </a:rPr>
              <a:t>trendlines</a:t>
            </a:r>
            <a:r>
              <a:rPr lang="nb-NO" sz="1600" b="1" dirty="0">
                <a:solidFill>
                  <a:schemeClr val="accent1">
                    <a:lumMod val="75000"/>
                  </a:schemeClr>
                </a:solidFill>
              </a:rPr>
              <a:t>) in 11969 </a:t>
            </a:r>
            <a:r>
              <a:rPr lang="nb-NO" sz="1600" b="1" dirty="0" err="1">
                <a:solidFill>
                  <a:schemeClr val="accent1">
                    <a:lumMod val="75000"/>
                  </a:schemeClr>
                </a:solidFill>
              </a:rPr>
              <a:t>patients</a:t>
            </a:r>
            <a:r>
              <a:rPr lang="nb-NO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dirty="0" err="1">
                <a:solidFill>
                  <a:schemeClr val="accent1">
                    <a:lumMod val="75000"/>
                  </a:schemeClr>
                </a:solidFill>
              </a:rPr>
              <a:t>operated</a:t>
            </a:r>
            <a:r>
              <a:rPr lang="nb-NO" sz="1600" b="1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nb-NO" sz="1600" b="1" dirty="0" err="1">
                <a:solidFill>
                  <a:schemeClr val="accent1">
                    <a:lumMod val="75000"/>
                  </a:schemeClr>
                </a:solidFill>
              </a:rPr>
              <a:t>lung</a:t>
            </a:r>
            <a:r>
              <a:rPr lang="nb-NO" sz="1600" b="1" dirty="0">
                <a:solidFill>
                  <a:schemeClr val="accent1">
                    <a:lumMod val="75000"/>
                  </a:schemeClr>
                </a:solidFill>
              </a:rPr>
              <a:t> cancer 2003 - 2023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15</a:t>
            </a:fld>
            <a:endParaRPr lang="nb-NO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BA65BB7-4737-B791-79E8-C8F9ECB197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904976"/>
              </p:ext>
            </p:extLst>
          </p:nvPr>
        </p:nvGraphicFramePr>
        <p:xfrm>
          <a:off x="1116012" y="927675"/>
          <a:ext cx="6984380" cy="530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10885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D2AFB634-EDFF-4617-9D2F-222E4A0C7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00800"/>
            <a:ext cx="5073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>
                <a:solidFill>
                  <a:schemeClr val="tx2"/>
                </a:solidFill>
              </a:rPr>
              <a:t>Norwegian Association for Cardiothoracic Surgery</a:t>
            </a:r>
            <a:endParaRPr lang="en-GB" altLang="nb-NO" sz="1600" b="1">
              <a:solidFill>
                <a:schemeClr val="tx2"/>
              </a:solidFill>
            </a:endParaRPr>
          </a:p>
        </p:txBody>
      </p:sp>
      <p:pic>
        <p:nvPicPr>
          <p:cNvPr id="20483" name="Picture 28" descr="ntkfmedfarger">
            <a:extLst>
              <a:ext uri="{FF2B5EF4-FFF2-40B4-BE49-F238E27FC236}">
                <a16:creationId xmlns:a16="http://schemas.microsoft.com/office/drawing/2014/main" id="{879E5671-B00D-4688-9846-16AB194B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96361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0">
            <a:extLst>
              <a:ext uri="{FF2B5EF4-FFF2-40B4-BE49-F238E27FC236}">
                <a16:creationId xmlns:a16="http://schemas.microsoft.com/office/drawing/2014/main" id="{6298BC1A-A605-4197-BCF3-71F688E93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42900"/>
            <a:ext cx="669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nb-NO" sz="1600" b="1" dirty="0">
                <a:solidFill>
                  <a:schemeClr val="tx2"/>
                </a:solidFill>
              </a:rPr>
              <a:t>The number of operation for lung cancer as proportion of the total</a:t>
            </a:r>
          </a:p>
          <a:p>
            <a:pPr algn="ctr" eaLnBrk="1" hangingPunct="1"/>
            <a:r>
              <a:rPr lang="en-GB" altLang="nb-NO" sz="1600" b="1" dirty="0">
                <a:solidFill>
                  <a:schemeClr val="tx2"/>
                </a:solidFill>
              </a:rPr>
              <a:t>number of operations in general thoracic surgery 2014-2023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16</a:t>
            </a:fld>
            <a:endParaRPr lang="nb-NO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829849C-12CA-51B8-38CB-E7A9A4F4A99F}"/>
              </a:ext>
            </a:extLst>
          </p:cNvPr>
          <p:cNvGraphicFramePr>
            <a:graphicFrameLocks/>
          </p:cNvGraphicFramePr>
          <p:nvPr/>
        </p:nvGraphicFramePr>
        <p:xfrm>
          <a:off x="1066800" y="991765"/>
          <a:ext cx="7010400" cy="538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54827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8" descr="ntkfmedfarger">
            <a:extLst>
              <a:ext uri="{FF2B5EF4-FFF2-40B4-BE49-F238E27FC236}">
                <a16:creationId xmlns:a16="http://schemas.microsoft.com/office/drawing/2014/main" id="{171081B0-6F72-4FB1-8E94-EAD56C45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96361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ktangel 8">
            <a:extLst>
              <a:ext uri="{FF2B5EF4-FFF2-40B4-BE49-F238E27FC236}">
                <a16:creationId xmlns:a16="http://schemas.microsoft.com/office/drawing/2014/main" id="{4C033533-72C3-4A39-88D9-21D3837D7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381328"/>
            <a:ext cx="8280920" cy="23083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sz="900">
                <a:solidFill>
                  <a:srgbClr val="0000CC"/>
                </a:solidFill>
              </a:rPr>
              <a:t>https://www.kreftregisteret.no/globalassets/publikasjoner-og-rapporter/arsrapporter/publisert-2024/arsrapport-2023-nasjonalt-kvalitetsregister-for-lungekreft.pdf</a:t>
            </a:r>
            <a:endParaRPr lang="nb-NO" sz="900" dirty="0">
              <a:solidFill>
                <a:srgbClr val="0000CC"/>
              </a:solidFill>
            </a:endParaRPr>
          </a:p>
        </p:txBody>
      </p:sp>
      <p:sp>
        <p:nvSpPr>
          <p:cNvPr id="21509" name="TekstSylinder 5">
            <a:extLst>
              <a:ext uri="{FF2B5EF4-FFF2-40B4-BE49-F238E27FC236}">
                <a16:creationId xmlns:a16="http://schemas.microsoft.com/office/drawing/2014/main" id="{40B7C235-B573-4D2E-92BB-40B78299C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674674"/>
            <a:ext cx="3816424" cy="261610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nb-NO" altLang="nb-NO" sz="2800" b="1" dirty="0">
                <a:solidFill>
                  <a:srgbClr val="FF0000"/>
                </a:solidFill>
              </a:rPr>
              <a:t>The Cancer Registry</a:t>
            </a:r>
          </a:p>
          <a:p>
            <a:pPr algn="l" eaLnBrk="1" hangingPunct="1"/>
            <a:endParaRPr lang="nb-NO" altLang="nb-NO" sz="2800" b="1" dirty="0">
              <a:solidFill>
                <a:srgbClr val="FF0000"/>
              </a:solidFill>
            </a:endParaRPr>
          </a:p>
          <a:p>
            <a:pPr algn="l" eaLnBrk="1" hangingPunct="1"/>
            <a:endParaRPr lang="nb-NO" altLang="nb-NO" sz="2800" b="1" dirty="0">
              <a:solidFill>
                <a:srgbClr val="FF0000"/>
              </a:solidFill>
            </a:endParaRPr>
          </a:p>
          <a:p>
            <a:pPr algn="l" eaLnBrk="1" hangingPunct="1"/>
            <a:endParaRPr lang="nb-NO" altLang="nb-NO" sz="2000" b="1" dirty="0">
              <a:solidFill>
                <a:srgbClr val="FF0000"/>
              </a:solidFill>
            </a:endParaRPr>
          </a:p>
          <a:p>
            <a:pPr algn="l" eaLnBrk="1" hangingPunct="1"/>
            <a:r>
              <a:rPr lang="nb-NO" altLang="nb-NO" sz="2000" b="1" dirty="0">
                <a:solidFill>
                  <a:schemeClr val="tx2"/>
                </a:solidFill>
              </a:rPr>
              <a:t>The </a:t>
            </a:r>
            <a:r>
              <a:rPr lang="nb-NO" altLang="nb-NO" sz="2000" b="1" dirty="0" err="1">
                <a:solidFill>
                  <a:schemeClr val="tx2"/>
                </a:solidFill>
              </a:rPr>
              <a:t>complete</a:t>
            </a:r>
            <a:r>
              <a:rPr lang="nb-NO" altLang="nb-NO" sz="2000" b="1" dirty="0">
                <a:solidFill>
                  <a:schemeClr val="tx2"/>
                </a:solidFill>
              </a:rPr>
              <a:t> </a:t>
            </a:r>
            <a:r>
              <a:rPr lang="nb-NO" altLang="nb-NO" sz="2000" b="1" dirty="0" err="1">
                <a:solidFill>
                  <a:schemeClr val="tx2"/>
                </a:solidFill>
              </a:rPr>
              <a:t>annual</a:t>
            </a:r>
            <a:r>
              <a:rPr lang="nb-NO" altLang="nb-NO" sz="2000" b="1" dirty="0">
                <a:solidFill>
                  <a:schemeClr val="tx2"/>
                </a:solidFill>
              </a:rPr>
              <a:t> report for </a:t>
            </a:r>
            <a:r>
              <a:rPr lang="nb-NO" altLang="nb-NO" sz="2000" b="1" dirty="0" err="1">
                <a:solidFill>
                  <a:schemeClr val="tx2"/>
                </a:solidFill>
              </a:rPr>
              <a:t>lung</a:t>
            </a:r>
            <a:r>
              <a:rPr lang="nb-NO" altLang="nb-NO" sz="2000" b="1" dirty="0">
                <a:solidFill>
                  <a:schemeClr val="tx2"/>
                </a:solidFill>
              </a:rPr>
              <a:t> cancer, 2023 </a:t>
            </a:r>
            <a:r>
              <a:rPr lang="nb-NO" altLang="nb-NO" sz="2000" b="1" dirty="0" err="1">
                <a:solidFill>
                  <a:schemeClr val="tx2"/>
                </a:solidFill>
              </a:rPr>
              <a:t>can</a:t>
            </a:r>
            <a:r>
              <a:rPr lang="nb-NO" altLang="nb-NO" sz="2000" b="1" dirty="0">
                <a:solidFill>
                  <a:schemeClr val="tx2"/>
                </a:solidFill>
              </a:rPr>
              <a:t> be </a:t>
            </a:r>
            <a:r>
              <a:rPr lang="nb-NO" altLang="nb-NO" sz="2000" b="1" dirty="0" err="1">
                <a:solidFill>
                  <a:schemeClr val="tx2"/>
                </a:solidFill>
              </a:rPr>
              <a:t>found</a:t>
            </a:r>
            <a:r>
              <a:rPr lang="nb-NO" altLang="nb-NO" sz="2000" b="1" dirty="0">
                <a:solidFill>
                  <a:schemeClr val="tx2"/>
                </a:solidFill>
              </a:rPr>
              <a:t> at: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F6A14A5-E521-D977-FB1A-FD945EB8C519}"/>
              </a:ext>
            </a:extLst>
          </p:cNvPr>
          <p:cNvSpPr/>
          <p:nvPr/>
        </p:nvSpPr>
        <p:spPr>
          <a:xfrm>
            <a:off x="2051720" y="4581128"/>
            <a:ext cx="432048" cy="166977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17</a:t>
            </a:fld>
            <a:endParaRPr lang="nb-NO" dirty="0"/>
          </a:p>
        </p:txBody>
      </p:sp>
      <p:pic>
        <p:nvPicPr>
          <p:cNvPr id="6" name="Picture 5" descr="A blue and white cover with text">
            <a:extLst>
              <a:ext uri="{FF2B5EF4-FFF2-40B4-BE49-F238E27FC236}">
                <a16:creationId xmlns:a16="http://schemas.microsoft.com/office/drawing/2014/main" id="{55684BF5-77D3-5FCA-93F8-918F22F93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10" y="404664"/>
            <a:ext cx="3893954" cy="55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747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B8EE0B85-FB5F-E16B-73FD-2CE4FEF976D3}"/>
              </a:ext>
            </a:extLst>
          </p:cNvPr>
          <p:cNvSpPr txBox="1"/>
          <p:nvPr/>
        </p:nvSpPr>
        <p:spPr>
          <a:xfrm>
            <a:off x="1639349" y="692696"/>
            <a:ext cx="581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Pasientflyt for pasienter operert for lungekreft i 2023</a:t>
            </a:r>
          </a:p>
        </p:txBody>
      </p:sp>
      <p:sp>
        <p:nvSpPr>
          <p:cNvPr id="2" name="TekstSylinder 5">
            <a:extLst>
              <a:ext uri="{FF2B5EF4-FFF2-40B4-BE49-F238E27FC236}">
                <a16:creationId xmlns:a16="http://schemas.microsoft.com/office/drawing/2014/main" id="{4E87ACD8-E21D-A051-C867-72DB2594C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88913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600" b="1" dirty="0">
                <a:solidFill>
                  <a:srgbClr val="FF0000"/>
                </a:solidFill>
              </a:rPr>
              <a:t>From The Cancer Registry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18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EDAD3-E015-556E-2EC6-38C9AB78F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02464"/>
            <a:ext cx="8179355" cy="53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85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8CCAE6BB-8F56-8645-7057-CD2D05301F5C}"/>
              </a:ext>
            </a:extLst>
          </p:cNvPr>
          <p:cNvSpPr txBox="1"/>
          <p:nvPr/>
        </p:nvSpPr>
        <p:spPr>
          <a:xfrm>
            <a:off x="6228184" y="1619508"/>
            <a:ext cx="254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Kvalitetsindikatorer 2023</a:t>
            </a:r>
          </a:p>
        </p:txBody>
      </p:sp>
      <p:sp>
        <p:nvSpPr>
          <p:cNvPr id="2" name="TekstSylinder 5">
            <a:extLst>
              <a:ext uri="{FF2B5EF4-FFF2-40B4-BE49-F238E27FC236}">
                <a16:creationId xmlns:a16="http://schemas.microsoft.com/office/drawing/2014/main" id="{2BB1C1EE-3DE0-4557-5A90-7BE310DE0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88913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600" b="1" dirty="0">
                <a:solidFill>
                  <a:srgbClr val="FF0000"/>
                </a:solidFill>
              </a:rPr>
              <a:t>From The Cancer Registry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19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60B1F6-3314-4DE5-B4DC-7A5593C4D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692696"/>
            <a:ext cx="5256584" cy="61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7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5">
            <a:extLst>
              <a:ext uri="{FF2B5EF4-FFF2-40B4-BE49-F238E27FC236}">
                <a16:creationId xmlns:a16="http://schemas.microsoft.com/office/drawing/2014/main" id="{05B16139-41FA-43E8-B7C9-9D122AE6B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00800"/>
            <a:ext cx="5073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b-NO" sz="1600" b="1">
                <a:solidFill>
                  <a:schemeClr val="tx2"/>
                </a:solidFill>
              </a:rPr>
              <a:t>Norwegian Association for Cardiothoracic Surgery</a:t>
            </a:r>
          </a:p>
        </p:txBody>
      </p:sp>
      <p:pic>
        <p:nvPicPr>
          <p:cNvPr id="3077" name="Picture 57" descr="ntkfmedfarger">
            <a:extLst>
              <a:ext uri="{FF2B5EF4-FFF2-40B4-BE49-F238E27FC236}">
                <a16:creationId xmlns:a16="http://schemas.microsoft.com/office/drawing/2014/main" id="{21FBE2F1-7FF1-49F5-BAB1-E597346D9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6" y="63723"/>
            <a:ext cx="10033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43C3E1-1130-15AC-1413-E3373D9C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74639"/>
            <a:ext cx="7200800" cy="77809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Synopsis for 2023</a:t>
            </a:r>
            <a:endParaRPr lang="nb-NO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50EED1F-A8A1-C672-72AC-9C2DFBBA5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407160"/>
              </p:ext>
            </p:extLst>
          </p:nvPr>
        </p:nvGraphicFramePr>
        <p:xfrm>
          <a:off x="179512" y="1196752"/>
          <a:ext cx="8784976" cy="4598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10">
                  <a:extLst>
                    <a:ext uri="{9D8B030D-6E8A-4147-A177-3AD203B41FA5}">
                      <a16:colId xmlns:a16="http://schemas.microsoft.com/office/drawing/2014/main" val="719137633"/>
                    </a:ext>
                  </a:extLst>
                </a:gridCol>
                <a:gridCol w="8122166">
                  <a:extLst>
                    <a:ext uri="{9D8B030D-6E8A-4147-A177-3AD203B41FA5}">
                      <a16:colId xmlns:a16="http://schemas.microsoft.com/office/drawing/2014/main" val="1938521215"/>
                    </a:ext>
                  </a:extLst>
                </a:gridCol>
              </a:tblGrid>
              <a:tr h="421732">
                <a:tc>
                  <a:txBody>
                    <a:bodyPr/>
                    <a:lstStyle/>
                    <a:p>
                      <a:r>
                        <a:rPr lang="nb-NO" sz="1600" dirty="0"/>
                        <a:t>Slide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32"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Data for 2023 from AHUS and Bodø </a:t>
                      </a:r>
                      <a:r>
                        <a:rPr lang="nb-NO" sz="1600" dirty="0" err="1"/>
                        <a:t>are</a:t>
                      </a:r>
                      <a:r>
                        <a:rPr lang="nb-NO" sz="1600" dirty="0"/>
                        <a:t> not </a:t>
                      </a:r>
                      <a:r>
                        <a:rPr lang="nb-NO" sz="1600" dirty="0" err="1"/>
                        <a:t>available</a:t>
                      </a:r>
                      <a:r>
                        <a:rPr lang="nb-NO" sz="1600" dirty="0"/>
                        <a:t>. </a:t>
                      </a:r>
                      <a:r>
                        <a:rPr lang="nb-NO" sz="1600" dirty="0" err="1"/>
                        <a:t>Where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possible</a:t>
                      </a:r>
                      <a:r>
                        <a:rPr lang="nb-NO" sz="1600" dirty="0"/>
                        <a:t>, </a:t>
                      </a:r>
                      <a:r>
                        <a:rPr lang="nb-NO" sz="1600" dirty="0" err="1"/>
                        <a:t>the</a:t>
                      </a:r>
                      <a:r>
                        <a:rPr lang="nb-NO" sz="1600" dirty="0"/>
                        <a:t> median </a:t>
                      </a:r>
                      <a:r>
                        <a:rPr lang="nb-NO" sz="1600" dirty="0" err="1"/>
                        <a:t>value</a:t>
                      </a:r>
                      <a:r>
                        <a:rPr lang="nb-NO" sz="1600" dirty="0"/>
                        <a:t> for </a:t>
                      </a:r>
                      <a:r>
                        <a:rPr lang="nb-NO" sz="1600" dirty="0" err="1"/>
                        <a:t>the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three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previous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years</a:t>
                      </a:r>
                      <a:r>
                        <a:rPr lang="nb-NO" sz="1600" dirty="0"/>
                        <a:t> (slides 4, 5, 10 and 12), or data from </a:t>
                      </a:r>
                      <a:r>
                        <a:rPr lang="nb-NO" sz="1600" dirty="0" err="1"/>
                        <a:t>the</a:t>
                      </a:r>
                      <a:r>
                        <a:rPr lang="nb-NO" sz="1600" dirty="0"/>
                        <a:t> Cancer </a:t>
                      </a:r>
                      <a:r>
                        <a:rPr lang="nb-NO" sz="1600" dirty="0" err="1"/>
                        <a:t>registry</a:t>
                      </a:r>
                      <a:r>
                        <a:rPr lang="nb-NO" sz="1600" dirty="0"/>
                        <a:t> (slide 11</a:t>
                      </a:r>
                      <a:r>
                        <a:rPr lang="nb-NO" sz="1600"/>
                        <a:t>) have </a:t>
                      </a:r>
                      <a:r>
                        <a:rPr lang="nb-NO" sz="1600" dirty="0" err="1"/>
                        <a:t>been</a:t>
                      </a:r>
                      <a:r>
                        <a:rPr lang="nb-NO" sz="1600" dirty="0"/>
                        <a:t> used. </a:t>
                      </a:r>
                      <a:r>
                        <a:rPr lang="nb-NO" sz="1600" dirty="0" err="1"/>
                        <a:t>Where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proportions</a:t>
                      </a:r>
                      <a:r>
                        <a:rPr lang="nb-NO" sz="1600" dirty="0"/>
                        <a:t> or time trends </a:t>
                      </a:r>
                      <a:r>
                        <a:rPr lang="nb-NO" sz="1600" dirty="0" err="1"/>
                        <a:t>are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presented</a:t>
                      </a:r>
                      <a:r>
                        <a:rPr lang="nb-NO" sz="1600" dirty="0"/>
                        <a:t>, </a:t>
                      </a:r>
                      <a:r>
                        <a:rPr lang="nb-NO" sz="1600" dirty="0" err="1"/>
                        <a:t>no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estimation</a:t>
                      </a:r>
                      <a:r>
                        <a:rPr lang="nb-NO" sz="1600" dirty="0"/>
                        <a:t> has </a:t>
                      </a:r>
                      <a:r>
                        <a:rPr lang="nb-NO" sz="1600" dirty="0" err="1"/>
                        <a:t>been</a:t>
                      </a:r>
                      <a:r>
                        <a:rPr lang="nb-NO" sz="1600" dirty="0"/>
                        <a:t> done (slides 6 – 9 and 13 – 16).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838170"/>
                  </a:ext>
                </a:extLst>
              </a:tr>
              <a:tr h="421732">
                <a:tc>
                  <a:txBody>
                    <a:bodyPr/>
                    <a:lstStyle/>
                    <a:p>
                      <a:r>
                        <a:rPr lang="nb-NO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The </a:t>
                      </a:r>
                      <a:r>
                        <a:rPr lang="nb-NO" sz="1600" dirty="0" err="1"/>
                        <a:t>number</a:t>
                      </a:r>
                      <a:r>
                        <a:rPr lang="nb-NO" sz="1600" dirty="0"/>
                        <a:t> of </a:t>
                      </a:r>
                      <a:r>
                        <a:rPr lang="nb-NO" sz="1600" dirty="0" err="1"/>
                        <a:t>operations</a:t>
                      </a:r>
                      <a:r>
                        <a:rPr lang="nb-NO" sz="1600" dirty="0"/>
                        <a:t> lies stable </a:t>
                      </a:r>
                      <a:r>
                        <a:rPr lang="nb-NO" sz="1600" dirty="0" err="1"/>
                        <a:t>around</a:t>
                      </a:r>
                      <a:r>
                        <a:rPr lang="nb-NO" sz="1600" dirty="0"/>
                        <a:t> 1500.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307663"/>
                  </a:ext>
                </a:extLst>
              </a:tr>
              <a:tr h="421732">
                <a:tc>
                  <a:txBody>
                    <a:bodyPr/>
                    <a:lstStyle/>
                    <a:p>
                      <a:r>
                        <a:rPr lang="nb-NO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The is still a </a:t>
                      </a:r>
                      <a:r>
                        <a:rPr lang="nb-NO" sz="1600" dirty="0" err="1"/>
                        <a:t>reduction</a:t>
                      </a:r>
                      <a:r>
                        <a:rPr lang="nb-NO" sz="1600" dirty="0"/>
                        <a:t> in </a:t>
                      </a:r>
                      <a:r>
                        <a:rPr lang="nb-NO" sz="1600" dirty="0" err="1"/>
                        <a:t>the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number</a:t>
                      </a:r>
                      <a:r>
                        <a:rPr lang="nb-NO" sz="1600" dirty="0"/>
                        <a:t> of </a:t>
                      </a:r>
                      <a:r>
                        <a:rPr lang="nb-NO" sz="1600" dirty="0" err="1"/>
                        <a:t>thoracotomies</a:t>
                      </a:r>
                      <a:r>
                        <a:rPr lang="nb-NO" sz="1600" dirty="0"/>
                        <a:t>, and mini-</a:t>
                      </a:r>
                      <a:r>
                        <a:rPr lang="nb-NO" sz="1600" dirty="0" err="1"/>
                        <a:t>invasive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access</a:t>
                      </a:r>
                      <a:r>
                        <a:rPr lang="nb-NO" sz="1600" dirty="0"/>
                        <a:t> is </a:t>
                      </a:r>
                      <a:r>
                        <a:rPr lang="nb-NO" sz="1600" dirty="0" err="1"/>
                        <a:t>increasing</a:t>
                      </a:r>
                      <a:r>
                        <a:rPr lang="nb-NO" sz="16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57414"/>
                  </a:ext>
                </a:extLst>
              </a:tr>
              <a:tr h="421732">
                <a:tc>
                  <a:txBody>
                    <a:bodyPr/>
                    <a:lstStyle/>
                    <a:p>
                      <a:r>
                        <a:rPr lang="nb-NO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No </a:t>
                      </a:r>
                      <a:r>
                        <a:rPr lang="nb-NO" sz="1600" dirty="0" err="1"/>
                        <a:t>operations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on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trachea</a:t>
                      </a:r>
                      <a:r>
                        <a:rPr lang="nb-NO" sz="1600" dirty="0"/>
                        <a:t> have </a:t>
                      </a:r>
                      <a:r>
                        <a:rPr lang="nb-NO" sz="1600" dirty="0" err="1"/>
                        <a:t>been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reported</a:t>
                      </a:r>
                      <a:r>
                        <a:rPr lang="nb-NO" sz="1600" dirty="0"/>
                        <a:t> in </a:t>
                      </a:r>
                      <a:r>
                        <a:rPr lang="nb-NO" sz="1600" dirty="0" err="1"/>
                        <a:t>the</a:t>
                      </a:r>
                      <a:r>
                        <a:rPr lang="nb-NO" sz="1600" dirty="0"/>
                        <a:t> last </a:t>
                      </a:r>
                      <a:r>
                        <a:rPr lang="nb-NO" sz="1600" dirty="0" err="1"/>
                        <a:t>four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years</a:t>
                      </a:r>
                      <a:r>
                        <a:rPr lang="nb-NO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732">
                <a:tc>
                  <a:txBody>
                    <a:bodyPr/>
                    <a:lstStyle/>
                    <a:p>
                      <a:r>
                        <a:rPr lang="nb-NO" sz="1600" dirty="0"/>
                        <a:t>11-12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The </a:t>
                      </a:r>
                      <a:r>
                        <a:rPr lang="nb-NO" sz="1600" dirty="0" err="1"/>
                        <a:t>number</a:t>
                      </a:r>
                      <a:r>
                        <a:rPr lang="nb-NO" sz="1600" dirty="0"/>
                        <a:t> of </a:t>
                      </a:r>
                      <a:r>
                        <a:rPr lang="nb-NO" sz="1600" dirty="0" err="1"/>
                        <a:t>operations</a:t>
                      </a:r>
                      <a:r>
                        <a:rPr lang="nb-NO" sz="1600" dirty="0"/>
                        <a:t> for </a:t>
                      </a:r>
                      <a:r>
                        <a:rPr lang="nb-NO" sz="1600" dirty="0" err="1"/>
                        <a:t>lung</a:t>
                      </a:r>
                      <a:r>
                        <a:rPr lang="nb-NO" sz="1600" dirty="0"/>
                        <a:t> cancer </a:t>
                      </a:r>
                      <a:r>
                        <a:rPr lang="nb-NO" sz="1600" dirty="0" err="1"/>
                        <a:t>continues</a:t>
                      </a:r>
                      <a:r>
                        <a:rPr lang="nb-NO" sz="1600" dirty="0"/>
                        <a:t> at a </a:t>
                      </a:r>
                      <a:r>
                        <a:rPr lang="nb-NO" sz="1600" dirty="0" err="1"/>
                        <a:t>high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level</a:t>
                      </a:r>
                      <a:r>
                        <a:rPr lang="nb-NO" sz="16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703144"/>
                  </a:ext>
                </a:extLst>
              </a:tr>
              <a:tr h="421732">
                <a:tc>
                  <a:txBody>
                    <a:bodyPr/>
                    <a:lstStyle/>
                    <a:p>
                      <a:r>
                        <a:rPr lang="nb-NO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No «</a:t>
                      </a:r>
                      <a:r>
                        <a:rPr lang="nb-NO" sz="1600" dirty="0" err="1"/>
                        <a:t>Only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exploration</a:t>
                      </a:r>
                      <a:r>
                        <a:rPr lang="nb-NO" sz="1600" dirty="0"/>
                        <a:t>» for </a:t>
                      </a:r>
                      <a:r>
                        <a:rPr lang="nb-NO" sz="1600" dirty="0" err="1"/>
                        <a:t>lung</a:t>
                      </a:r>
                      <a:r>
                        <a:rPr lang="nb-NO" sz="1600" dirty="0"/>
                        <a:t> cancer has </a:t>
                      </a:r>
                      <a:r>
                        <a:rPr lang="nb-NO" sz="1600" dirty="0" err="1"/>
                        <a:t>been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reported</a:t>
                      </a:r>
                      <a:r>
                        <a:rPr lang="nb-NO" sz="16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879636"/>
                  </a:ext>
                </a:extLst>
              </a:tr>
              <a:tr h="421732">
                <a:tc>
                  <a:txBody>
                    <a:bodyPr/>
                    <a:lstStyle/>
                    <a:p>
                      <a:r>
                        <a:rPr lang="nb-NO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The </a:t>
                      </a:r>
                      <a:r>
                        <a:rPr lang="nb-NO" sz="1600" dirty="0" err="1"/>
                        <a:t>slight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increase</a:t>
                      </a:r>
                      <a:r>
                        <a:rPr lang="nb-NO" sz="1600" dirty="0"/>
                        <a:t> in median age of </a:t>
                      </a:r>
                      <a:r>
                        <a:rPr lang="nb-NO" sz="1600" dirty="0" err="1"/>
                        <a:t>those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operated</a:t>
                      </a:r>
                      <a:r>
                        <a:rPr lang="nb-NO" sz="1600" dirty="0"/>
                        <a:t> for </a:t>
                      </a:r>
                      <a:r>
                        <a:rPr lang="nb-NO" sz="1600" dirty="0" err="1"/>
                        <a:t>lung</a:t>
                      </a:r>
                      <a:r>
                        <a:rPr lang="nb-NO" sz="1600" dirty="0"/>
                        <a:t> cancer is </a:t>
                      </a:r>
                      <a:r>
                        <a:rPr lang="nb-NO" sz="1600" dirty="0" err="1"/>
                        <a:t>mainly</a:t>
                      </a:r>
                      <a:r>
                        <a:rPr lang="nb-NO" sz="1600" dirty="0"/>
                        <a:t> due to a </a:t>
                      </a:r>
                      <a:r>
                        <a:rPr lang="nb-NO" sz="1600" dirty="0" err="1"/>
                        <a:t>reduction</a:t>
                      </a:r>
                      <a:r>
                        <a:rPr lang="nb-NO" sz="1600" dirty="0"/>
                        <a:t> of </a:t>
                      </a:r>
                      <a:r>
                        <a:rPr lang="nb-NO" sz="1600" dirty="0" err="1"/>
                        <a:t>surgery</a:t>
                      </a:r>
                      <a:r>
                        <a:rPr lang="nb-NO" sz="1600" dirty="0"/>
                        <a:t> in </a:t>
                      </a:r>
                      <a:r>
                        <a:rPr lang="nb-NO" sz="1600" dirty="0" err="1"/>
                        <a:t>the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younger</a:t>
                      </a:r>
                      <a:r>
                        <a:rPr lang="nb-NO" sz="1600" dirty="0"/>
                        <a:t> age </a:t>
                      </a:r>
                      <a:r>
                        <a:rPr lang="nb-NO" sz="1600" dirty="0" err="1"/>
                        <a:t>groups</a:t>
                      </a:r>
                      <a:r>
                        <a:rPr lang="nb-NO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732"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>
                          <a:solidFill>
                            <a:srgbClr val="FF0000"/>
                          </a:solidFill>
                        </a:rPr>
                        <a:t>Rikshospitalet, Ullevål (Oslo </a:t>
                      </a:r>
                      <a:r>
                        <a:rPr lang="nb-NO" sz="1600" b="1" dirty="0" err="1">
                          <a:solidFill>
                            <a:srgbClr val="FF0000"/>
                          </a:solidFill>
                        </a:rPr>
                        <a:t>university</a:t>
                      </a:r>
                      <a:r>
                        <a:rPr lang="nb-NO" sz="1600" b="1" dirty="0">
                          <a:solidFill>
                            <a:srgbClr val="FF0000"/>
                          </a:solidFill>
                        </a:rPr>
                        <a:t> hospital) </a:t>
                      </a:r>
                      <a:r>
                        <a:rPr lang="nb-NO" sz="1600" b="1" dirty="0" err="1">
                          <a:solidFill>
                            <a:srgbClr val="FF0000"/>
                          </a:solidFill>
                        </a:rPr>
                        <a:t>cannot</a:t>
                      </a:r>
                      <a:r>
                        <a:rPr lang="nb-NO" sz="1600" b="1" dirty="0">
                          <a:solidFill>
                            <a:srgbClr val="FF0000"/>
                          </a:solidFill>
                        </a:rPr>
                        <a:t> offer </a:t>
                      </a:r>
                      <a:r>
                        <a:rPr lang="nb-NO" sz="1600" b="1" dirty="0" err="1">
                          <a:solidFill>
                            <a:srgbClr val="FF0000"/>
                          </a:solidFill>
                        </a:rPr>
                        <a:t>operations</a:t>
                      </a:r>
                      <a:r>
                        <a:rPr lang="nb-NO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b-NO" sz="1600" b="1" dirty="0" err="1">
                          <a:solidFill>
                            <a:srgbClr val="FF0000"/>
                          </a:solidFill>
                        </a:rPr>
                        <a:t>with</a:t>
                      </a:r>
                      <a:r>
                        <a:rPr lang="nb-NO" sz="1600" b="1" dirty="0">
                          <a:solidFill>
                            <a:srgbClr val="FF0000"/>
                          </a:solidFill>
                        </a:rPr>
                        <a:t> robot.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9469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23903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E0B307D3-93F0-AFAB-0C13-BB51F7014F91}"/>
              </a:ext>
            </a:extLst>
          </p:cNvPr>
          <p:cNvSpPr txBox="1"/>
          <p:nvPr/>
        </p:nvSpPr>
        <p:spPr>
          <a:xfrm>
            <a:off x="5508104" y="1209526"/>
            <a:ext cx="307993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30 </a:t>
            </a:r>
            <a:r>
              <a:rPr lang="nb-NO" b="1" dirty="0" err="1"/>
              <a:t>day</a:t>
            </a:r>
            <a:r>
              <a:rPr lang="nb-NO" b="1" dirty="0"/>
              <a:t> operative  </a:t>
            </a:r>
            <a:r>
              <a:rPr lang="nb-NO" b="1" dirty="0" err="1"/>
              <a:t>mortality</a:t>
            </a:r>
            <a:r>
              <a:rPr lang="nb-NO" b="1" dirty="0"/>
              <a:t>, 2019–2023.</a:t>
            </a:r>
            <a:endParaRPr lang="nb-NO" dirty="0"/>
          </a:p>
        </p:txBody>
      </p:sp>
      <p:sp>
        <p:nvSpPr>
          <p:cNvPr id="4" name="TekstSylinder 5">
            <a:extLst>
              <a:ext uri="{FF2B5EF4-FFF2-40B4-BE49-F238E27FC236}">
                <a16:creationId xmlns:a16="http://schemas.microsoft.com/office/drawing/2014/main" id="{ED1707F5-4AB2-C8D3-8E96-803E8692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88913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600" b="1" dirty="0">
                <a:solidFill>
                  <a:srgbClr val="FF0000"/>
                </a:solidFill>
              </a:rPr>
              <a:t>From The Cancer Registry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20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F6374-3C65-E4B5-F6CE-248DC1138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9" y="872707"/>
            <a:ext cx="5013055" cy="584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26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31E20-EC09-CB01-E485-5D427AC5D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5">
            <a:extLst>
              <a:ext uri="{FF2B5EF4-FFF2-40B4-BE49-F238E27FC236}">
                <a16:creationId xmlns:a16="http://schemas.microsoft.com/office/drawing/2014/main" id="{2FD6D10D-8A8E-1BE7-CD62-F28DD3AF3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88913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600" b="1" dirty="0">
                <a:solidFill>
                  <a:srgbClr val="FF0000"/>
                </a:solidFill>
              </a:rPr>
              <a:t>From The Cancer Registry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9B3B40-AD39-DA1A-F6A1-B50EC1D8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21</a:t>
            </a:fld>
            <a:endParaRPr lang="nb-NO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86CA3D9-E2CC-55B2-606D-8FC609847E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276455"/>
              </p:ext>
            </p:extLst>
          </p:nvPr>
        </p:nvGraphicFramePr>
        <p:xfrm>
          <a:off x="457200" y="908720"/>
          <a:ext cx="8003232" cy="525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16FD9BE-2E8C-1D4E-E2D0-73B2A07FF915}"/>
              </a:ext>
            </a:extLst>
          </p:cNvPr>
          <p:cNvSpPr txBox="1"/>
          <p:nvPr/>
        </p:nvSpPr>
        <p:spPr>
          <a:xfrm>
            <a:off x="1691680" y="6289575"/>
            <a:ext cx="5735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/>
              <a:t>Number</a:t>
            </a:r>
            <a:r>
              <a:rPr lang="nb-NO" sz="1400" dirty="0"/>
              <a:t> of </a:t>
            </a:r>
            <a:r>
              <a:rPr lang="nb-NO" sz="1400" dirty="0" err="1"/>
              <a:t>operations</a:t>
            </a:r>
            <a:r>
              <a:rPr lang="nb-NO" sz="1400" dirty="0"/>
              <a:t> in </a:t>
            </a:r>
            <a:r>
              <a:rPr lang="nb-NO" sz="1400" dirty="0" err="1"/>
              <a:t>the</a:t>
            </a:r>
            <a:r>
              <a:rPr lang="nb-NO" sz="1400" dirty="0"/>
              <a:t> 5-years periode in </a:t>
            </a:r>
            <a:r>
              <a:rPr lang="nb-NO" sz="1400" dirty="0" err="1"/>
              <a:t>brackets</a:t>
            </a:r>
            <a:r>
              <a:rPr lang="nb-NO" sz="1400" dirty="0"/>
              <a:t> </a:t>
            </a:r>
            <a:r>
              <a:rPr lang="nb-NO" sz="1400" dirty="0" err="1"/>
              <a:t>after</a:t>
            </a:r>
            <a:r>
              <a:rPr lang="nb-NO" sz="1400" dirty="0"/>
              <a:t> hospital </a:t>
            </a:r>
            <a:r>
              <a:rPr lang="nb-NO" sz="1400" dirty="0" err="1"/>
              <a:t>name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341258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28AF382-0C4B-B6E1-4928-C1E5610D95BB}"/>
              </a:ext>
            </a:extLst>
          </p:cNvPr>
          <p:cNvSpPr txBox="1"/>
          <p:nvPr/>
        </p:nvSpPr>
        <p:spPr>
          <a:xfrm>
            <a:off x="4932040" y="251356"/>
            <a:ext cx="344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Rapportering kirurgimelding, 2023</a:t>
            </a:r>
          </a:p>
        </p:txBody>
      </p:sp>
      <p:sp>
        <p:nvSpPr>
          <p:cNvPr id="4" name="TekstSylinder 5">
            <a:extLst>
              <a:ext uri="{FF2B5EF4-FFF2-40B4-BE49-F238E27FC236}">
                <a16:creationId xmlns:a16="http://schemas.microsoft.com/office/drawing/2014/main" id="{40688B41-A965-0585-6058-C17D7BCE6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282134"/>
            <a:ext cx="30963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600" b="1" dirty="0">
                <a:solidFill>
                  <a:srgbClr val="FF0000"/>
                </a:solidFill>
              </a:rPr>
              <a:t>From The Cancer Registry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22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5C588-7ECD-D95E-5832-8EA43FCE1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746108"/>
            <a:ext cx="6984776" cy="61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09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00479B0D-989D-C91F-A0C3-89C28B973B0B}"/>
              </a:ext>
            </a:extLst>
          </p:cNvPr>
          <p:cNvSpPr txBox="1"/>
          <p:nvPr/>
        </p:nvSpPr>
        <p:spPr>
          <a:xfrm>
            <a:off x="872369" y="683404"/>
            <a:ext cx="780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Relativ overlevelse opp til fem år etter operasjon </a:t>
            </a:r>
          </a:p>
          <a:p>
            <a:pPr algn="ctr"/>
            <a:r>
              <a:rPr lang="nb-NO" sz="2000" dirty="0"/>
              <a:t>ved de ulike stadiene (pTNM) 2019-2023</a:t>
            </a:r>
          </a:p>
        </p:txBody>
      </p:sp>
      <p:sp>
        <p:nvSpPr>
          <p:cNvPr id="4" name="TekstSylinder 5">
            <a:extLst>
              <a:ext uri="{FF2B5EF4-FFF2-40B4-BE49-F238E27FC236}">
                <a16:creationId xmlns:a16="http://schemas.microsoft.com/office/drawing/2014/main" id="{2B97289D-7BC1-73D9-C137-E82827CB7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88913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600" b="1" dirty="0">
                <a:solidFill>
                  <a:srgbClr val="FF0000"/>
                </a:solidFill>
              </a:rPr>
              <a:t>From The Cancer Registry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23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B92E0-3AB6-4FEB-E95B-0E20A4DE8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8352928" cy="500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31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A084-4878-9544-40B8-06DDDE2EB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38944"/>
          </a:xfrm>
        </p:spPr>
        <p:txBody>
          <a:bodyPr>
            <a:normAutofit/>
          </a:bodyPr>
          <a:lstStyle/>
          <a:p>
            <a:r>
              <a:rPr lang="nb-NO" sz="2400" dirty="0" err="1">
                <a:solidFill>
                  <a:srgbClr val="FF0000"/>
                </a:solidFill>
              </a:rPr>
              <a:t>Surgery</a:t>
            </a:r>
            <a:r>
              <a:rPr lang="nb-NO" sz="2400" dirty="0">
                <a:solidFill>
                  <a:srgbClr val="FF0000"/>
                </a:solidFill>
              </a:rPr>
              <a:t> – time (</a:t>
            </a:r>
            <a:r>
              <a:rPr lang="nb-NO" sz="2400" dirty="0" err="1">
                <a:solidFill>
                  <a:srgbClr val="FF0000"/>
                </a:solidFill>
              </a:rPr>
              <a:t>minutes</a:t>
            </a:r>
            <a:r>
              <a:rPr lang="nb-NO" sz="2400" dirty="0">
                <a:solidFill>
                  <a:srgbClr val="FF0000"/>
                </a:solidFill>
              </a:rPr>
              <a:t>, </a:t>
            </a:r>
            <a:r>
              <a:rPr lang="nb-NO" sz="2400" dirty="0" err="1">
                <a:solidFill>
                  <a:srgbClr val="FF0000"/>
                </a:solidFill>
              </a:rPr>
              <a:t>skin</a:t>
            </a:r>
            <a:r>
              <a:rPr lang="nb-NO" sz="2400" dirty="0">
                <a:solidFill>
                  <a:srgbClr val="FF0000"/>
                </a:solidFill>
              </a:rPr>
              <a:t> to </a:t>
            </a:r>
            <a:r>
              <a:rPr lang="nb-NO" sz="2400" dirty="0" err="1">
                <a:solidFill>
                  <a:srgbClr val="FF0000"/>
                </a:solidFill>
              </a:rPr>
              <a:t>skin</a:t>
            </a:r>
            <a:r>
              <a:rPr lang="nb-NO" sz="2400" dirty="0">
                <a:solidFill>
                  <a:srgbClr val="FF0000"/>
                </a:solidFill>
              </a:rPr>
              <a:t>)</a:t>
            </a:r>
            <a:endParaRPr lang="nb-NO" sz="3600" dirty="0">
              <a:solidFill>
                <a:srgbClr val="FF0000"/>
              </a:solidFill>
            </a:endParaRPr>
          </a:p>
        </p:txBody>
      </p:sp>
      <p:sp>
        <p:nvSpPr>
          <p:cNvPr id="3" name="TekstSylinder 5">
            <a:extLst>
              <a:ext uri="{FF2B5EF4-FFF2-40B4-BE49-F238E27FC236}">
                <a16:creationId xmlns:a16="http://schemas.microsoft.com/office/drawing/2014/main" id="{239F5486-4D17-017A-D6BA-02E7FAD25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88913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600" b="1" dirty="0">
                <a:solidFill>
                  <a:srgbClr val="FF0000"/>
                </a:solidFill>
              </a:rPr>
              <a:t>From The Cancer Registry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24</a:t>
            </a:fld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671F0F-03F2-809E-36B7-7CAD452C2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909" y="1268760"/>
            <a:ext cx="475236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38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32C0E-E6A8-9F03-F413-674F27EC5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0B36-6F32-A30E-1021-5677C6DB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LYMPH NODES</a:t>
            </a:r>
          </a:p>
        </p:txBody>
      </p:sp>
      <p:sp>
        <p:nvSpPr>
          <p:cNvPr id="3" name="TekstSylinder 5">
            <a:extLst>
              <a:ext uri="{FF2B5EF4-FFF2-40B4-BE49-F238E27FC236}">
                <a16:creationId xmlns:a16="http://schemas.microsoft.com/office/drawing/2014/main" id="{9ADF9A2B-B1C0-A89E-A6A9-C240ACD9C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88913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600" b="1" dirty="0">
                <a:solidFill>
                  <a:srgbClr val="FF0000"/>
                </a:solidFill>
              </a:rPr>
              <a:t>From The Cancer Registry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BB0D0-B3DB-E7D7-F686-DBADB97D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25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EACCFB-AB1F-9724-512E-01000D6C4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42586"/>
            <a:ext cx="8928992" cy="311866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7539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4BBAD-F5A9-D070-A8C1-74A59AA6E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5">
            <a:extLst>
              <a:ext uri="{FF2B5EF4-FFF2-40B4-BE49-F238E27FC236}">
                <a16:creationId xmlns:a16="http://schemas.microsoft.com/office/drawing/2014/main" id="{42CF6A32-B0FC-472F-F93C-43AF298BA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188913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1600" b="1" dirty="0">
                <a:solidFill>
                  <a:srgbClr val="FF0000"/>
                </a:solidFill>
              </a:rPr>
              <a:t>From The Cancer Registry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0E804-81ED-1F66-107D-E2DDFE31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26</a:t>
            </a:fld>
            <a:endParaRPr lang="nb-NO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729333F2-5EBC-D703-2BB2-7CEC2D7C4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639" y="1052736"/>
            <a:ext cx="7776593" cy="453650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EF4ED3-B471-2196-F4D3-FA84090D667E}"/>
              </a:ext>
            </a:extLst>
          </p:cNvPr>
          <p:cNvSpPr txBox="1"/>
          <p:nvPr/>
        </p:nvSpPr>
        <p:spPr>
          <a:xfrm>
            <a:off x="1259632" y="5877272"/>
            <a:ext cx="6161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Figur 2.28: Egenvurdert helse og livskvalitet hos opererte </a:t>
            </a:r>
          </a:p>
          <a:p>
            <a:r>
              <a:rPr lang="nb-NO" sz="2000" dirty="0"/>
              <a:t>lungekreftpasienter, seks måneder etter diagnose</a:t>
            </a:r>
          </a:p>
        </p:txBody>
      </p:sp>
    </p:spTree>
    <p:extLst>
      <p:ext uri="{BB962C8B-B14F-4D97-AF65-F5344CB8AC3E}">
        <p14:creationId xmlns:p14="http://schemas.microsoft.com/office/powerpoint/2010/main" val="1010749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27</a:t>
            </a:fld>
            <a:endParaRPr lang="nb-NO"/>
          </a:p>
        </p:txBody>
      </p:sp>
      <p:pic>
        <p:nvPicPr>
          <p:cNvPr id="4" name="Picture 3" descr="A green mountain range with mountains in the background">
            <a:extLst>
              <a:ext uri="{FF2B5EF4-FFF2-40B4-BE49-F238E27FC236}">
                <a16:creationId xmlns:a16="http://schemas.microsoft.com/office/drawing/2014/main" id="{28E2F8E1-C8FE-011F-6E74-E6B82EDD7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F5324-BBD6-E3C1-3A73-F2C62E2A9142}"/>
              </a:ext>
            </a:extLst>
          </p:cNvPr>
          <p:cNvSpPr txBox="1"/>
          <p:nvPr/>
        </p:nvSpPr>
        <p:spPr>
          <a:xfrm>
            <a:off x="3334443" y="116632"/>
            <a:ext cx="2893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</a:rPr>
              <a:t>T H A N K  Y O 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5">
            <a:extLst>
              <a:ext uri="{FF2B5EF4-FFF2-40B4-BE49-F238E27FC236}">
                <a16:creationId xmlns:a16="http://schemas.microsoft.com/office/drawing/2014/main" id="{05B16139-41FA-43E8-B7C9-9D122AE6B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00800"/>
            <a:ext cx="5073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b-NO" sz="1600" b="1">
                <a:solidFill>
                  <a:schemeClr val="tx2"/>
                </a:solidFill>
              </a:rPr>
              <a:t>Norwegian Association for Cardiothoracic Surgery</a:t>
            </a:r>
          </a:p>
        </p:txBody>
      </p:sp>
      <p:pic>
        <p:nvPicPr>
          <p:cNvPr id="3077" name="Picture 57" descr="ntkfmedfarger">
            <a:extLst>
              <a:ext uri="{FF2B5EF4-FFF2-40B4-BE49-F238E27FC236}">
                <a16:creationId xmlns:a16="http://schemas.microsoft.com/office/drawing/2014/main" id="{21FBE2F1-7FF1-49F5-BAB1-E597346D9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6" y="63723"/>
            <a:ext cx="10033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43C3E1-1130-15AC-1413-E3373D9C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74639"/>
            <a:ext cx="7200800" cy="77809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From the Cancer Registry of Norway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2023</a:t>
            </a:r>
            <a:endParaRPr lang="nb-NO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50EED1F-A8A1-C672-72AC-9C2DFBBA5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196490"/>
              </p:ext>
            </p:extLst>
          </p:nvPr>
        </p:nvGraphicFramePr>
        <p:xfrm>
          <a:off x="539552" y="1527968"/>
          <a:ext cx="8229600" cy="446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674">
                  <a:extLst>
                    <a:ext uri="{9D8B030D-6E8A-4147-A177-3AD203B41FA5}">
                      <a16:colId xmlns:a16="http://schemas.microsoft.com/office/drawing/2014/main" val="719137633"/>
                    </a:ext>
                  </a:extLst>
                </a:gridCol>
                <a:gridCol w="7511926">
                  <a:extLst>
                    <a:ext uri="{9D8B030D-6E8A-4147-A177-3AD203B41FA5}">
                      <a16:colId xmlns:a16="http://schemas.microsoft.com/office/drawing/2014/main" val="1938521215"/>
                    </a:ext>
                  </a:extLst>
                </a:gridCol>
              </a:tblGrid>
              <a:tr h="412560">
                <a:tc>
                  <a:txBody>
                    <a:bodyPr/>
                    <a:lstStyle/>
                    <a:p>
                      <a:r>
                        <a:rPr lang="nb-NO" sz="1600" dirty="0"/>
                        <a:t>Slide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838170"/>
                  </a:ext>
                </a:extLst>
              </a:tr>
              <a:tr h="412560">
                <a:tc>
                  <a:txBody>
                    <a:bodyPr/>
                    <a:lstStyle/>
                    <a:p>
                      <a:r>
                        <a:rPr lang="nb-NO" sz="1600" dirty="0"/>
                        <a:t>18+20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err="1"/>
                        <a:t>There</a:t>
                      </a:r>
                      <a:r>
                        <a:rPr lang="nb-NO" sz="1600" dirty="0"/>
                        <a:t> has </a:t>
                      </a:r>
                      <a:r>
                        <a:rPr lang="nb-NO" sz="1600" dirty="0" err="1"/>
                        <a:t>been</a:t>
                      </a:r>
                      <a:r>
                        <a:rPr lang="nb-NO" sz="1600" dirty="0"/>
                        <a:t> a </a:t>
                      </a:r>
                      <a:r>
                        <a:rPr lang="nb-NO" sz="1600" dirty="0" err="1"/>
                        <a:t>slight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increase</a:t>
                      </a:r>
                      <a:r>
                        <a:rPr lang="nb-NO" sz="1600" dirty="0"/>
                        <a:t> in 30-day operative </a:t>
                      </a:r>
                      <a:r>
                        <a:rPr lang="nb-NO" sz="1600" dirty="0" err="1"/>
                        <a:t>mortality</a:t>
                      </a:r>
                      <a:r>
                        <a:rPr lang="nb-NO" sz="1600" dirty="0"/>
                        <a:t> to 1,0% from 0,8 in 2022. Data for </a:t>
                      </a:r>
                      <a:r>
                        <a:rPr lang="nb-NO" sz="1600" dirty="0" err="1"/>
                        <a:t>the</a:t>
                      </a:r>
                      <a:r>
                        <a:rPr lang="nb-NO" sz="1600" dirty="0"/>
                        <a:t> last </a:t>
                      </a:r>
                      <a:r>
                        <a:rPr lang="nb-NO" sz="1600" dirty="0" err="1"/>
                        <a:t>five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years</a:t>
                      </a:r>
                      <a:r>
                        <a:rPr lang="nb-NO" sz="1600" dirty="0"/>
                        <a:t> is </a:t>
                      </a:r>
                      <a:r>
                        <a:rPr lang="nb-NO" sz="1600" dirty="0" err="1"/>
                        <a:t>presented</a:t>
                      </a:r>
                      <a:r>
                        <a:rPr lang="nb-NO" sz="1600" dirty="0"/>
                        <a:t> for </a:t>
                      </a:r>
                      <a:r>
                        <a:rPr lang="nb-NO" sz="1600" dirty="0" err="1"/>
                        <a:t>the</a:t>
                      </a:r>
                      <a:r>
                        <a:rPr lang="nb-NO" sz="1600" dirty="0"/>
                        <a:t> first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57414"/>
                  </a:ext>
                </a:extLst>
              </a:tr>
              <a:tr h="412560">
                <a:tc>
                  <a:txBody>
                    <a:bodyPr/>
                    <a:lstStyle/>
                    <a:p>
                      <a:r>
                        <a:rPr lang="nb-NO" sz="1600" dirty="0"/>
                        <a:t>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err="1"/>
                        <a:t>Any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correlation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between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low</a:t>
                      </a:r>
                      <a:r>
                        <a:rPr lang="nb-NO" sz="1600" dirty="0"/>
                        <a:t> 30-day </a:t>
                      </a:r>
                      <a:r>
                        <a:rPr lang="nb-NO" sz="1600" dirty="0" err="1"/>
                        <a:t>mortality</a:t>
                      </a:r>
                      <a:r>
                        <a:rPr lang="nb-NO" sz="1600" dirty="0"/>
                        <a:t> an </a:t>
                      </a:r>
                      <a:r>
                        <a:rPr lang="nb-NO" sz="1600" dirty="0" err="1"/>
                        <a:t>selection</a:t>
                      </a:r>
                      <a:r>
                        <a:rPr lang="nb-NO" sz="1600" dirty="0"/>
                        <a:t> of </a:t>
                      </a:r>
                      <a:r>
                        <a:rPr lang="nb-NO" sz="1600" dirty="0" err="1"/>
                        <a:t>patients</a:t>
                      </a:r>
                      <a:r>
                        <a:rPr lang="nb-NO" sz="1600" dirty="0"/>
                        <a:t> in </a:t>
                      </a:r>
                      <a:r>
                        <a:rPr lang="nb-NO" sz="1600" dirty="0" err="1"/>
                        <a:t>low</a:t>
                      </a:r>
                      <a:r>
                        <a:rPr lang="nb-NO" sz="1600" dirty="0"/>
                        <a:t> stage </a:t>
                      </a:r>
                      <a:r>
                        <a:rPr lang="nb-NO" sz="1600" dirty="0" err="1"/>
                        <a:t>can</a:t>
                      </a:r>
                      <a:r>
                        <a:rPr lang="nb-NO" sz="1600" dirty="0"/>
                        <a:t> be </a:t>
                      </a:r>
                      <a:r>
                        <a:rPr lang="nb-NO" sz="1600" dirty="0" err="1"/>
                        <a:t>evaluated</a:t>
                      </a:r>
                      <a:r>
                        <a:rPr lang="nb-NO" sz="1600" dirty="0"/>
                        <a:t>.  Of 3297 </a:t>
                      </a:r>
                      <a:r>
                        <a:rPr lang="nb-NO" sz="1600" dirty="0" err="1"/>
                        <a:t>diagnosed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with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lung</a:t>
                      </a:r>
                      <a:r>
                        <a:rPr lang="nb-NO" sz="1600" dirty="0"/>
                        <a:t> cancer, 735 (22,3%) </a:t>
                      </a:r>
                      <a:r>
                        <a:rPr lang="nb-NO" sz="1600" dirty="0" err="1"/>
                        <a:t>were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operated</a:t>
                      </a:r>
                      <a:r>
                        <a:rPr lang="nb-NO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027474"/>
                  </a:ext>
                </a:extLst>
              </a:tr>
              <a:tr h="412560">
                <a:tc>
                  <a:txBody>
                    <a:bodyPr/>
                    <a:lstStyle/>
                    <a:p>
                      <a:r>
                        <a:rPr lang="en-US" sz="1600" dirty="0"/>
                        <a:t>21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 for previous years, all operations are reported, and the time from surgery to sending report are now very low in most hospitals.</a:t>
                      </a:r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703144"/>
                  </a:ext>
                </a:extLst>
              </a:tr>
              <a:tr h="376472">
                <a:tc>
                  <a:txBody>
                    <a:bodyPr/>
                    <a:lstStyle/>
                    <a:p>
                      <a:r>
                        <a:rPr lang="en-US" sz="1600" dirty="0"/>
                        <a:t>23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relative 5-years survival for patients operated is very good - 88,3% for patients in stage I</a:t>
                      </a:r>
                      <a:r>
                        <a:rPr lang="en-US" sz="1600" baseline="0" dirty="0"/>
                        <a:t>. One year back it was </a:t>
                      </a:r>
                      <a:r>
                        <a:rPr lang="en-US" sz="1600" dirty="0"/>
                        <a:t>86.9%</a:t>
                      </a:r>
                      <a:r>
                        <a:rPr lang="en-US" sz="1600" baseline="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879636"/>
                  </a:ext>
                </a:extLst>
              </a:tr>
              <a:tr h="412560">
                <a:tc>
                  <a:txBody>
                    <a:bodyPr/>
                    <a:lstStyle/>
                    <a:p>
                      <a:r>
                        <a:rPr lang="nb-NO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The median time of </a:t>
                      </a:r>
                      <a:r>
                        <a:rPr lang="nb-NO" sz="1600" dirty="0" err="1"/>
                        <a:t>surgery</a:t>
                      </a:r>
                      <a:r>
                        <a:rPr lang="nb-NO" sz="1600" dirty="0"/>
                        <a:t> (</a:t>
                      </a:r>
                      <a:r>
                        <a:rPr lang="nb-NO" sz="1600" dirty="0" err="1"/>
                        <a:t>skin</a:t>
                      </a:r>
                      <a:r>
                        <a:rPr lang="nb-NO" sz="1600" dirty="0"/>
                        <a:t>-to-</a:t>
                      </a:r>
                      <a:r>
                        <a:rPr lang="nb-NO" sz="1600" dirty="0" err="1"/>
                        <a:t>skin</a:t>
                      </a:r>
                      <a:r>
                        <a:rPr lang="nb-NO" sz="1600" dirty="0"/>
                        <a:t>) </a:t>
                      </a:r>
                      <a:r>
                        <a:rPr lang="nb-NO" sz="1600" dirty="0" err="1"/>
                        <a:t>was</a:t>
                      </a:r>
                      <a:r>
                        <a:rPr lang="nb-NO" sz="1600" dirty="0"/>
                        <a:t> 120 </a:t>
                      </a:r>
                      <a:r>
                        <a:rPr lang="nb-NO" sz="1600" dirty="0" err="1"/>
                        <a:t>minutes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which</a:t>
                      </a:r>
                      <a:r>
                        <a:rPr lang="nb-NO" sz="1600" dirty="0"/>
                        <a:t> is </a:t>
                      </a:r>
                      <a:r>
                        <a:rPr lang="nb-NO" sz="1600" dirty="0" err="1"/>
                        <a:t>satisfying</a:t>
                      </a:r>
                      <a:r>
                        <a:rPr lang="nb-NO" sz="1600" dirty="0"/>
                        <a:t>, </a:t>
                      </a:r>
                      <a:r>
                        <a:rPr lang="nb-NO" sz="1600" dirty="0" err="1"/>
                        <a:t>but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short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surgery</a:t>
                      </a:r>
                      <a:r>
                        <a:rPr lang="nb-NO" sz="1600" dirty="0"/>
                        <a:t> time </a:t>
                      </a:r>
                      <a:r>
                        <a:rPr lang="nb-NO" sz="1600" dirty="0" err="1"/>
                        <a:t>should</a:t>
                      </a:r>
                      <a:r>
                        <a:rPr lang="nb-NO" sz="1600" dirty="0"/>
                        <a:t> not be at </a:t>
                      </a:r>
                      <a:r>
                        <a:rPr lang="nb-NO" sz="1600" dirty="0" err="1"/>
                        <a:t>the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expence</a:t>
                      </a:r>
                      <a:r>
                        <a:rPr lang="nb-NO" sz="1600" dirty="0"/>
                        <a:t> of </a:t>
                      </a:r>
                      <a:r>
                        <a:rPr lang="nb-NO" sz="1600" dirty="0" err="1"/>
                        <a:t>removal</a:t>
                      </a:r>
                      <a:r>
                        <a:rPr lang="nb-NO" sz="1600" dirty="0"/>
                        <a:t> of </a:t>
                      </a:r>
                      <a:r>
                        <a:rPr lang="nb-NO" sz="1600" dirty="0" err="1"/>
                        <a:t>lymph</a:t>
                      </a:r>
                      <a:r>
                        <a:rPr lang="nb-NO" sz="1600" dirty="0"/>
                        <a:t> nodes.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946910"/>
                  </a:ext>
                </a:extLst>
              </a:tr>
              <a:tr h="412560">
                <a:tc>
                  <a:txBody>
                    <a:bodyPr/>
                    <a:lstStyle/>
                    <a:p>
                      <a:r>
                        <a:rPr lang="en-US" sz="1600" dirty="0"/>
                        <a:t>24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The sampling of lymph nodes is increasing but is still disappointingly low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in some hospitals. </a:t>
                      </a:r>
                      <a:endParaRPr lang="nb-NO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603926"/>
                  </a:ext>
                </a:extLst>
              </a:tr>
              <a:tr h="412560">
                <a:tc>
                  <a:txBody>
                    <a:bodyPr/>
                    <a:lstStyle/>
                    <a:p>
                      <a:r>
                        <a:rPr lang="nb-NO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There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is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differences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between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surgical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acces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patient’s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reporting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their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own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health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quality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life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six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months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b="0" dirty="0" err="1">
                          <a:solidFill>
                            <a:schemeClr val="tx1"/>
                          </a:solidFill>
                        </a:rPr>
                        <a:t>diagnosis</a:t>
                      </a: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36867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5803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5">
            <a:extLst>
              <a:ext uri="{FF2B5EF4-FFF2-40B4-BE49-F238E27FC236}">
                <a16:creationId xmlns:a16="http://schemas.microsoft.com/office/drawing/2014/main" id="{A86C5955-C162-4DE3-B01D-F11B898C0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00800"/>
            <a:ext cx="5073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>
                <a:solidFill>
                  <a:schemeClr val="tx2"/>
                </a:solidFill>
              </a:rPr>
              <a:t>Norwegian Association for Cardiothoracic Surgery</a:t>
            </a:r>
            <a:endParaRPr lang="en-GB" altLang="nb-NO" sz="1600" b="1">
              <a:solidFill>
                <a:schemeClr val="tx2"/>
              </a:solidFill>
            </a:endParaRPr>
          </a:p>
        </p:txBody>
      </p:sp>
      <p:pic>
        <p:nvPicPr>
          <p:cNvPr id="4099" name="Picture 57" descr="ntkfmedfarger">
            <a:extLst>
              <a:ext uri="{FF2B5EF4-FFF2-40B4-BE49-F238E27FC236}">
                <a16:creationId xmlns:a16="http://schemas.microsoft.com/office/drawing/2014/main" id="{417CC1B9-EB45-4681-BB88-EB288FCDD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" y="72231"/>
            <a:ext cx="10683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>
            <a:extLst>
              <a:ext uri="{FF2B5EF4-FFF2-40B4-BE49-F238E27FC236}">
                <a16:creationId xmlns:a16="http://schemas.microsoft.com/office/drawing/2014/main" id="{6678FBFB-63EA-4D84-A6A5-E7EBFFC77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796" y="446533"/>
            <a:ext cx="5886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 dirty="0" err="1">
                <a:solidFill>
                  <a:schemeClr val="tx2"/>
                </a:solidFill>
              </a:rPr>
              <a:t>Number</a:t>
            </a:r>
            <a:r>
              <a:rPr lang="nb-NO" altLang="nb-NO" sz="1600" b="1" dirty="0">
                <a:solidFill>
                  <a:schemeClr val="tx2"/>
                </a:solidFill>
              </a:rPr>
              <a:t> of general </a:t>
            </a:r>
            <a:r>
              <a:rPr lang="nb-NO" altLang="nb-NO" sz="1600" b="1" dirty="0" err="1">
                <a:solidFill>
                  <a:schemeClr val="tx2"/>
                </a:solidFill>
              </a:rPr>
              <a:t>thoracic</a:t>
            </a:r>
            <a:r>
              <a:rPr lang="nb-NO" altLang="nb-NO" sz="1600" b="1" dirty="0">
                <a:solidFill>
                  <a:schemeClr val="tx2"/>
                </a:solidFill>
              </a:rPr>
              <a:t> </a:t>
            </a:r>
            <a:r>
              <a:rPr lang="nb-NO" altLang="nb-NO" sz="1600" b="1" dirty="0" err="1">
                <a:solidFill>
                  <a:schemeClr val="tx2"/>
                </a:solidFill>
              </a:rPr>
              <a:t>operations</a:t>
            </a:r>
            <a:r>
              <a:rPr lang="nb-NO" altLang="nb-NO" sz="1600" b="1" dirty="0">
                <a:solidFill>
                  <a:schemeClr val="tx2"/>
                </a:solidFill>
              </a:rPr>
              <a:t> </a:t>
            </a:r>
            <a:r>
              <a:rPr lang="nb-NO" altLang="nb-NO" sz="1600" b="1" dirty="0" err="1">
                <a:solidFill>
                  <a:schemeClr val="tx2"/>
                </a:solidFill>
              </a:rPr>
              <a:t>reported</a:t>
            </a:r>
            <a:r>
              <a:rPr lang="nb-NO" altLang="nb-NO" sz="1600" b="1" dirty="0">
                <a:solidFill>
                  <a:schemeClr val="tx2"/>
                </a:solidFill>
              </a:rPr>
              <a:t> 2014-2023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4</a:t>
            </a:fld>
            <a:endParaRPr lang="nb-NO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6FDDAFD-7231-1B77-E0A5-71BD99A64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215994"/>
              </p:ext>
            </p:extLst>
          </p:nvPr>
        </p:nvGraphicFramePr>
        <p:xfrm>
          <a:off x="1619672" y="1196752"/>
          <a:ext cx="612068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6">
            <a:extLst>
              <a:ext uri="{FF2B5EF4-FFF2-40B4-BE49-F238E27FC236}">
                <a16:creationId xmlns:a16="http://schemas.microsoft.com/office/drawing/2014/main" id="{D2B1D643-B362-4647-A60F-BBF01466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237312"/>
            <a:ext cx="72234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 dirty="0">
                <a:solidFill>
                  <a:schemeClr val="tx2"/>
                </a:solidFill>
              </a:rPr>
              <a:t>The </a:t>
            </a:r>
            <a:r>
              <a:rPr lang="nb-NO" altLang="nb-NO" sz="1600" b="1" dirty="0" err="1">
                <a:solidFill>
                  <a:schemeClr val="tx2"/>
                </a:solidFill>
              </a:rPr>
              <a:t>figures</a:t>
            </a:r>
            <a:r>
              <a:rPr lang="nb-NO" altLang="nb-NO" sz="1600" b="1" dirty="0">
                <a:solidFill>
                  <a:schemeClr val="tx2"/>
                </a:solidFill>
              </a:rPr>
              <a:t> for Rikshospitalet (RH) and Ullevål (UUS) </a:t>
            </a:r>
            <a:r>
              <a:rPr lang="nb-NO" altLang="nb-NO" sz="1600" b="1" dirty="0" err="1">
                <a:solidFill>
                  <a:schemeClr val="tx2"/>
                </a:solidFill>
              </a:rPr>
              <a:t>are</a:t>
            </a:r>
            <a:r>
              <a:rPr lang="nb-NO" altLang="nb-NO" sz="1600" b="1" dirty="0">
                <a:solidFill>
                  <a:schemeClr val="tx2"/>
                </a:solidFill>
              </a:rPr>
              <a:t> </a:t>
            </a:r>
            <a:r>
              <a:rPr lang="nb-NO" altLang="nb-NO" sz="1600" b="1" dirty="0" err="1">
                <a:solidFill>
                  <a:schemeClr val="tx2"/>
                </a:solidFill>
              </a:rPr>
              <a:t>pooled</a:t>
            </a:r>
            <a:r>
              <a:rPr lang="nb-NO" altLang="nb-NO" sz="1600" b="1" dirty="0">
                <a:solidFill>
                  <a:schemeClr val="tx2"/>
                </a:solidFill>
              </a:rPr>
              <a:t> as OUS</a:t>
            </a:r>
            <a:endParaRPr lang="en-GB" altLang="nb-NO" sz="1600" b="1" dirty="0">
              <a:solidFill>
                <a:schemeClr val="tx2"/>
              </a:solidFill>
            </a:endParaRPr>
          </a:p>
        </p:txBody>
      </p:sp>
      <p:pic>
        <p:nvPicPr>
          <p:cNvPr id="5123" name="Picture 38" descr="ntkfmedfarger">
            <a:extLst>
              <a:ext uri="{FF2B5EF4-FFF2-40B4-BE49-F238E27FC236}">
                <a16:creationId xmlns:a16="http://schemas.microsoft.com/office/drawing/2014/main" id="{3807DAFC-265B-4F4D-9650-7308C6A2B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9863"/>
            <a:ext cx="971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26">
            <a:extLst>
              <a:ext uri="{FF2B5EF4-FFF2-40B4-BE49-F238E27FC236}">
                <a16:creationId xmlns:a16="http://schemas.microsoft.com/office/drawing/2014/main" id="{49A16B57-EB03-466C-8ECB-99D65B5F7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674" y="322263"/>
            <a:ext cx="7034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000" b="1" dirty="0" err="1">
                <a:solidFill>
                  <a:schemeClr val="tx2"/>
                </a:solidFill>
              </a:rPr>
              <a:t>Number</a:t>
            </a:r>
            <a:r>
              <a:rPr lang="nb-NO" altLang="nb-NO" sz="2000" b="1" dirty="0">
                <a:solidFill>
                  <a:schemeClr val="tx2"/>
                </a:solidFill>
              </a:rPr>
              <a:t> of general </a:t>
            </a:r>
            <a:r>
              <a:rPr lang="nb-NO" altLang="nb-NO" sz="2000" b="1" dirty="0" err="1">
                <a:solidFill>
                  <a:schemeClr val="tx2"/>
                </a:solidFill>
              </a:rPr>
              <a:t>thoracic</a:t>
            </a:r>
            <a:r>
              <a:rPr lang="nb-NO" altLang="nb-NO" sz="2000" b="1" dirty="0">
                <a:solidFill>
                  <a:schemeClr val="tx2"/>
                </a:solidFill>
              </a:rPr>
              <a:t> </a:t>
            </a:r>
            <a:r>
              <a:rPr lang="nb-NO" altLang="nb-NO" sz="2000" b="1" dirty="0" err="1">
                <a:solidFill>
                  <a:schemeClr val="tx2"/>
                </a:solidFill>
              </a:rPr>
              <a:t>operations</a:t>
            </a:r>
            <a:r>
              <a:rPr lang="nb-NO" altLang="nb-NO" sz="2000" b="1" dirty="0">
                <a:solidFill>
                  <a:schemeClr val="tx2"/>
                </a:solidFill>
              </a:rPr>
              <a:t> by hospital 2023 </a:t>
            </a:r>
            <a:endParaRPr lang="en-GB" altLang="nb-NO" sz="20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5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2B0140-2797-80A9-C27E-DCE3F2F5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69496"/>
            <a:ext cx="6951468" cy="5051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3C53766C-FA22-4D1C-8C7D-1567EA638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00800"/>
            <a:ext cx="5073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>
                <a:solidFill>
                  <a:schemeClr val="tx2"/>
                </a:solidFill>
              </a:rPr>
              <a:t>Norwegian Association for Cardiothoracic Surgery</a:t>
            </a:r>
            <a:endParaRPr lang="en-GB" altLang="nb-NO" sz="1600" b="1">
              <a:solidFill>
                <a:schemeClr val="tx2"/>
              </a:solidFill>
            </a:endParaRPr>
          </a:p>
        </p:txBody>
      </p:sp>
      <p:pic>
        <p:nvPicPr>
          <p:cNvPr id="6147" name="Picture 10" descr="ntkfmedfarger">
            <a:extLst>
              <a:ext uri="{FF2B5EF4-FFF2-40B4-BE49-F238E27FC236}">
                <a16:creationId xmlns:a16="http://schemas.microsoft.com/office/drawing/2014/main" id="{850E8979-41B1-4EFC-8937-E5F83290E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63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2">
            <a:extLst>
              <a:ext uri="{FF2B5EF4-FFF2-40B4-BE49-F238E27FC236}">
                <a16:creationId xmlns:a16="http://schemas.microsoft.com/office/drawing/2014/main" id="{B13FB4D9-1F88-4F4C-80DB-9C5C19769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200025"/>
            <a:ext cx="65527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b="1" dirty="0">
                <a:solidFill>
                  <a:schemeClr val="tx2"/>
                </a:solidFill>
              </a:rPr>
              <a:t>Access used 2004-2023</a:t>
            </a:r>
          </a:p>
          <a:p>
            <a:pPr algn="ctr" eaLnBrk="1" hangingPunct="1"/>
            <a:r>
              <a:rPr lang="nb-NO" altLang="nb-NO" b="1" dirty="0" err="1">
                <a:solidFill>
                  <a:schemeClr val="tx2"/>
                </a:solidFill>
              </a:rPr>
              <a:t>Number</a:t>
            </a:r>
            <a:r>
              <a:rPr lang="nb-NO" altLang="nb-NO" b="1" dirty="0">
                <a:solidFill>
                  <a:schemeClr val="tx2"/>
                </a:solidFill>
              </a:rPr>
              <a:t> of </a:t>
            </a:r>
            <a:r>
              <a:rPr lang="nb-NO" altLang="nb-NO" b="1" dirty="0" err="1">
                <a:solidFill>
                  <a:schemeClr val="tx2"/>
                </a:solidFill>
              </a:rPr>
              <a:t>operations</a:t>
            </a:r>
            <a:r>
              <a:rPr lang="nb-NO" altLang="nb-NO" b="1" dirty="0">
                <a:solidFill>
                  <a:schemeClr val="tx2"/>
                </a:solidFill>
              </a:rPr>
              <a:t> </a:t>
            </a:r>
            <a:r>
              <a:rPr lang="nb-NO" altLang="nb-NO" b="1" dirty="0" err="1">
                <a:solidFill>
                  <a:schemeClr val="tx2"/>
                </a:solidFill>
              </a:rPr>
              <a:t>performed</a:t>
            </a:r>
            <a:r>
              <a:rPr lang="nb-NO" altLang="nb-NO" b="1" dirty="0">
                <a:solidFill>
                  <a:schemeClr val="tx2"/>
                </a:solidFill>
              </a:rPr>
              <a:t> by </a:t>
            </a:r>
            <a:r>
              <a:rPr lang="nb-NO" altLang="nb-NO" b="1" dirty="0" err="1">
                <a:solidFill>
                  <a:schemeClr val="tx2"/>
                </a:solidFill>
              </a:rPr>
              <a:t>thoracotomy</a:t>
            </a:r>
            <a:r>
              <a:rPr lang="nb-NO" altLang="nb-NO" b="1" dirty="0">
                <a:solidFill>
                  <a:schemeClr val="tx2"/>
                </a:solidFill>
              </a:rPr>
              <a:t>, </a:t>
            </a:r>
            <a:r>
              <a:rPr lang="nb-NO" altLang="nb-NO" b="1" dirty="0" err="1">
                <a:solidFill>
                  <a:schemeClr val="tx2"/>
                </a:solidFill>
              </a:rPr>
              <a:t>thoracoscopy</a:t>
            </a:r>
            <a:r>
              <a:rPr lang="nb-NO" altLang="nb-NO" b="1" dirty="0">
                <a:solidFill>
                  <a:schemeClr val="tx2"/>
                </a:solidFill>
              </a:rPr>
              <a:t>, robot, </a:t>
            </a:r>
            <a:r>
              <a:rPr lang="nb-NO" altLang="nb-NO" b="1" dirty="0" err="1">
                <a:solidFill>
                  <a:schemeClr val="tx2"/>
                </a:solidFill>
              </a:rPr>
              <a:t>medistinoscopy</a:t>
            </a:r>
            <a:r>
              <a:rPr lang="nb-NO" altLang="nb-NO" b="1" dirty="0">
                <a:solidFill>
                  <a:schemeClr val="tx2"/>
                </a:solidFill>
              </a:rPr>
              <a:t> and </a:t>
            </a:r>
            <a:r>
              <a:rPr lang="nb-NO" altLang="nb-NO" b="1" dirty="0" err="1">
                <a:solidFill>
                  <a:schemeClr val="tx2"/>
                </a:solidFill>
              </a:rPr>
              <a:t>sternotomy</a:t>
            </a:r>
            <a:r>
              <a:rPr lang="nb-NO" altLang="nb-NO" b="1" dirty="0">
                <a:solidFill>
                  <a:schemeClr val="tx2"/>
                </a:solidFill>
              </a:rPr>
              <a:t> </a:t>
            </a:r>
            <a:endParaRPr lang="en-GB" altLang="nb-NO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6</a:t>
            </a:fld>
            <a:endParaRPr lang="nb-NO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2820AD4-D7A0-FCA3-0FC2-3E27D82421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280783"/>
              </p:ext>
            </p:extLst>
          </p:nvPr>
        </p:nvGraphicFramePr>
        <p:xfrm>
          <a:off x="755576" y="1340768"/>
          <a:ext cx="7632848" cy="485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21190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2">
            <a:extLst>
              <a:ext uri="{FF2B5EF4-FFF2-40B4-BE49-F238E27FC236}">
                <a16:creationId xmlns:a16="http://schemas.microsoft.com/office/drawing/2014/main" id="{F11BE62E-4332-4BB7-9CF8-5EB73F891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00800"/>
            <a:ext cx="5073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 dirty="0">
                <a:solidFill>
                  <a:schemeClr val="tx2"/>
                </a:solidFill>
              </a:rPr>
              <a:t>Norwegian Association for </a:t>
            </a:r>
            <a:r>
              <a:rPr lang="nb-NO" altLang="nb-NO" sz="1600" b="1" dirty="0" err="1">
                <a:solidFill>
                  <a:schemeClr val="tx2"/>
                </a:solidFill>
              </a:rPr>
              <a:t>Cardiothoracic</a:t>
            </a:r>
            <a:r>
              <a:rPr lang="nb-NO" altLang="nb-NO" sz="1600" b="1" dirty="0">
                <a:solidFill>
                  <a:schemeClr val="tx2"/>
                </a:solidFill>
              </a:rPr>
              <a:t> </a:t>
            </a:r>
            <a:r>
              <a:rPr lang="nb-NO" altLang="nb-NO" sz="1600" b="1" dirty="0" err="1">
                <a:solidFill>
                  <a:schemeClr val="tx2"/>
                </a:solidFill>
              </a:rPr>
              <a:t>Surgery</a:t>
            </a:r>
            <a:endParaRPr lang="en-GB" altLang="nb-NO" sz="1600" b="1" dirty="0">
              <a:solidFill>
                <a:schemeClr val="tx2"/>
              </a:solidFill>
            </a:endParaRPr>
          </a:p>
        </p:txBody>
      </p:sp>
      <p:pic>
        <p:nvPicPr>
          <p:cNvPr id="7171" name="Picture 44" descr="ntkfmedfarger">
            <a:extLst>
              <a:ext uri="{FF2B5EF4-FFF2-40B4-BE49-F238E27FC236}">
                <a16:creationId xmlns:a16="http://schemas.microsoft.com/office/drawing/2014/main" id="{1D3927DE-F25E-4DF0-ACEE-2F8786EF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7921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32">
            <a:extLst>
              <a:ext uri="{FF2B5EF4-FFF2-40B4-BE49-F238E27FC236}">
                <a16:creationId xmlns:a16="http://schemas.microsoft.com/office/drawing/2014/main" id="{C82EC86B-F483-462F-8D5D-07FA0196A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36550"/>
            <a:ext cx="33634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 dirty="0">
                <a:solidFill>
                  <a:schemeClr val="tx2"/>
                </a:solidFill>
              </a:rPr>
              <a:t>Underlying diagnoses 2019-2023</a:t>
            </a:r>
            <a:endParaRPr lang="en-GB" altLang="nb-NO" sz="16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7</a:t>
            </a:fld>
            <a:endParaRPr lang="nb-NO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E7EAEE6-8A2B-032E-ABD6-F707C2745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848223"/>
              </p:ext>
            </p:extLst>
          </p:nvPr>
        </p:nvGraphicFramePr>
        <p:xfrm>
          <a:off x="827585" y="757013"/>
          <a:ext cx="7859216" cy="548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0">
            <a:extLst>
              <a:ext uri="{FF2B5EF4-FFF2-40B4-BE49-F238E27FC236}">
                <a16:creationId xmlns:a16="http://schemas.microsoft.com/office/drawing/2014/main" id="{52F9232E-0872-4522-AAFA-0F8CB0A2C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00800"/>
            <a:ext cx="5073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>
                <a:solidFill>
                  <a:schemeClr val="tx2"/>
                </a:solidFill>
              </a:rPr>
              <a:t>Norwegian Association for Cardiothoracic Surgery</a:t>
            </a:r>
            <a:endParaRPr lang="en-GB" altLang="nb-NO" sz="1600" b="1">
              <a:solidFill>
                <a:schemeClr val="tx2"/>
              </a:solidFill>
            </a:endParaRPr>
          </a:p>
        </p:txBody>
      </p:sp>
      <p:pic>
        <p:nvPicPr>
          <p:cNvPr id="8195" name="Picture 32" descr="ntkfmedfarger">
            <a:extLst>
              <a:ext uri="{FF2B5EF4-FFF2-40B4-BE49-F238E27FC236}">
                <a16:creationId xmlns:a16="http://schemas.microsoft.com/office/drawing/2014/main" id="{F4785F22-34B3-4A59-977A-381F87C61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63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20">
            <a:extLst>
              <a:ext uri="{FF2B5EF4-FFF2-40B4-BE49-F238E27FC236}">
                <a16:creationId xmlns:a16="http://schemas.microsoft.com/office/drawing/2014/main" id="{5DA2C5F5-D44E-44B2-9D0F-923ABC70B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69888"/>
            <a:ext cx="33073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 dirty="0">
                <a:solidFill>
                  <a:schemeClr val="tx2"/>
                </a:solidFill>
              </a:rPr>
              <a:t>Organ </a:t>
            </a:r>
            <a:r>
              <a:rPr lang="nb-NO" altLang="nb-NO" sz="1600" b="1" dirty="0" err="1">
                <a:solidFill>
                  <a:schemeClr val="tx2"/>
                </a:solidFill>
              </a:rPr>
              <a:t>operated</a:t>
            </a:r>
            <a:r>
              <a:rPr lang="nb-NO" altLang="nb-NO" sz="1600" b="1" dirty="0">
                <a:solidFill>
                  <a:schemeClr val="tx2"/>
                </a:solidFill>
              </a:rPr>
              <a:t> </a:t>
            </a:r>
            <a:r>
              <a:rPr lang="nb-NO" altLang="nb-NO" sz="1600" b="1" dirty="0" err="1">
                <a:solidFill>
                  <a:schemeClr val="tx2"/>
                </a:solidFill>
              </a:rPr>
              <a:t>upon</a:t>
            </a:r>
            <a:r>
              <a:rPr lang="nb-NO" altLang="nb-NO" sz="1600" b="1" dirty="0">
                <a:solidFill>
                  <a:schemeClr val="tx2"/>
                </a:solidFill>
              </a:rPr>
              <a:t> 2019-2023</a:t>
            </a:r>
            <a:endParaRPr lang="en-GB" altLang="nb-NO" sz="16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8</a:t>
            </a:fld>
            <a:endParaRPr lang="nb-NO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12E966-9AFA-581A-3FBD-FF5EA9CA68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706790"/>
              </p:ext>
            </p:extLst>
          </p:nvPr>
        </p:nvGraphicFramePr>
        <p:xfrm>
          <a:off x="971550" y="908720"/>
          <a:ext cx="771525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A0708783-A7FC-42C7-9063-DD8FAB66B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00800"/>
            <a:ext cx="5073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>
                <a:solidFill>
                  <a:schemeClr val="tx2"/>
                </a:solidFill>
              </a:rPr>
              <a:t>Norwegian Association for Cardiothoracic Surgery</a:t>
            </a:r>
            <a:endParaRPr lang="en-GB" altLang="nb-NO" sz="1600" b="1">
              <a:solidFill>
                <a:schemeClr val="tx2"/>
              </a:solidFill>
            </a:endParaRPr>
          </a:p>
        </p:txBody>
      </p:sp>
      <p:pic>
        <p:nvPicPr>
          <p:cNvPr id="9219" name="Picture 16" descr="ntkfmedfarger">
            <a:extLst>
              <a:ext uri="{FF2B5EF4-FFF2-40B4-BE49-F238E27FC236}">
                <a16:creationId xmlns:a16="http://schemas.microsoft.com/office/drawing/2014/main" id="{46213BCF-E8DC-4FCD-B901-9C5B0321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3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20">
            <a:extLst>
              <a:ext uri="{FF2B5EF4-FFF2-40B4-BE49-F238E27FC236}">
                <a16:creationId xmlns:a16="http://schemas.microsoft.com/office/drawing/2014/main" id="{6D5CB26C-F7CF-4A25-932D-E27DBB4C1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404813"/>
            <a:ext cx="4243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1600" b="1" dirty="0" err="1">
                <a:solidFill>
                  <a:schemeClr val="tx2"/>
                </a:solidFill>
              </a:rPr>
              <a:t>Selected</a:t>
            </a:r>
            <a:r>
              <a:rPr lang="nb-NO" altLang="nb-NO" sz="1600" b="1" dirty="0">
                <a:solidFill>
                  <a:schemeClr val="tx2"/>
                </a:solidFill>
              </a:rPr>
              <a:t> </a:t>
            </a:r>
            <a:r>
              <a:rPr lang="nb-NO" altLang="nb-NO" sz="1600" b="1" dirty="0" err="1">
                <a:solidFill>
                  <a:schemeClr val="tx2"/>
                </a:solidFill>
              </a:rPr>
              <a:t>operations</a:t>
            </a:r>
            <a:r>
              <a:rPr lang="nb-NO" altLang="nb-NO" sz="1600" b="1" dirty="0">
                <a:solidFill>
                  <a:schemeClr val="tx2"/>
                </a:solidFill>
              </a:rPr>
              <a:t> </a:t>
            </a:r>
            <a:r>
              <a:rPr lang="nb-NO" altLang="nb-NO" sz="1600" b="1" dirty="0" err="1">
                <a:solidFill>
                  <a:schemeClr val="tx2"/>
                </a:solidFill>
              </a:rPr>
              <a:t>performed</a:t>
            </a:r>
            <a:r>
              <a:rPr lang="nb-NO" altLang="nb-NO" sz="1600" b="1" dirty="0">
                <a:solidFill>
                  <a:schemeClr val="tx2"/>
                </a:solidFill>
              </a:rPr>
              <a:t> 2019-2023</a:t>
            </a:r>
            <a:endParaRPr lang="en-GB" altLang="nb-NO" sz="16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D148-97A1-40C4-B636-8D25951740B7}" type="slidenum">
              <a:rPr lang="nb-NO" smtClean="0"/>
              <a:t>9</a:t>
            </a:fld>
            <a:endParaRPr lang="nb-NO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ACC2F91-11EC-A0A4-892E-4E08FF48A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046581"/>
              </p:ext>
            </p:extLst>
          </p:nvPr>
        </p:nvGraphicFramePr>
        <p:xfrm>
          <a:off x="1115616" y="1124744"/>
          <a:ext cx="7200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13505</TotalTime>
  <Words>912</Words>
  <Application>Microsoft Office PowerPoint</Application>
  <PresentationFormat>Skjermfremvisning (4:3)</PresentationFormat>
  <Paragraphs>165</Paragraphs>
  <Slides>27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Office-tema</vt:lpstr>
      <vt:lpstr>Norwegian Association for Cardiothoracic Surgery</vt:lpstr>
      <vt:lpstr>Synopsis for 2023</vt:lpstr>
      <vt:lpstr>From the Cancer Registry of Norway 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Surgery – time (minutes, skin to skin)</vt:lpstr>
      <vt:lpstr>LYMPH NODES</vt:lpstr>
      <vt:lpstr>PowerPoint-presentasjon</vt:lpstr>
      <vt:lpstr>PowerPoint-presentasjon</vt:lpstr>
    </vt:vector>
  </TitlesOfParts>
  <Company>Oslo universitetssykehus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Steinar Kristian Solberg</dc:creator>
  <cp:lastModifiedBy>Karen Johanne Knutson Amdam</cp:lastModifiedBy>
  <cp:revision>333</cp:revision>
  <cp:lastPrinted>2024-10-27T06:36:10Z</cp:lastPrinted>
  <dcterms:created xsi:type="dcterms:W3CDTF">2019-10-03T09:38:00Z</dcterms:created>
  <dcterms:modified xsi:type="dcterms:W3CDTF">2025-01-07T12:30:33Z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1fdeea-9437-4de2-969c-d0eba5dec47e_Enabled">
    <vt:lpwstr>true</vt:lpwstr>
  </property>
  <property fmtid="{D5CDD505-2E9C-101B-9397-08002B2CF9AE}" pid="3" name="MSIP_Label_971fdeea-9437-4de2-969c-d0eba5dec47e_SetDate">
    <vt:lpwstr>2022-09-22T18:35:35Z</vt:lpwstr>
  </property>
  <property fmtid="{D5CDD505-2E9C-101B-9397-08002B2CF9AE}" pid="4" name="MSIP_Label_971fdeea-9437-4de2-969c-d0eba5dec47e_Method">
    <vt:lpwstr>Standard</vt:lpwstr>
  </property>
  <property fmtid="{D5CDD505-2E9C-101B-9397-08002B2CF9AE}" pid="5" name="MSIP_Label_971fdeea-9437-4de2-969c-d0eba5dec47e_Name">
    <vt:lpwstr>Offentlig</vt:lpwstr>
  </property>
  <property fmtid="{D5CDD505-2E9C-101B-9397-08002B2CF9AE}" pid="6" name="MSIP_Label_971fdeea-9437-4de2-969c-d0eba5dec47e_SiteId">
    <vt:lpwstr>974bec44-9bad-4fdb-8e88-d3a1452197c8</vt:lpwstr>
  </property>
  <property fmtid="{D5CDD505-2E9C-101B-9397-08002B2CF9AE}" pid="7" name="MSIP_Label_971fdeea-9437-4de2-969c-d0eba5dec47e_ActionId">
    <vt:lpwstr>1b300f26-cd87-44e5-8126-70a0ce85b33a</vt:lpwstr>
  </property>
  <property fmtid="{D5CDD505-2E9C-101B-9397-08002B2CF9AE}" pid="8" name="MSIP_Label_971fdeea-9437-4de2-969c-d0eba5dec47e_ContentBits">
    <vt:lpwstr>0</vt:lpwstr>
  </property>
</Properties>
</file>