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0" r:id="rId2"/>
    <p:sldId id="261" r:id="rId3"/>
    <p:sldId id="264" r:id="rId4"/>
    <p:sldId id="280" r:id="rId5"/>
    <p:sldId id="265" r:id="rId6"/>
    <p:sldId id="278" r:id="rId7"/>
    <p:sldId id="281" r:id="rId8"/>
    <p:sldId id="282" r:id="rId9"/>
    <p:sldId id="285" r:id="rId10"/>
    <p:sldId id="283" r:id="rId11"/>
    <p:sldId id="286" r:id="rId12"/>
    <p:sldId id="287" r:id="rId13"/>
    <p:sldId id="288" r:id="rId14"/>
    <p:sldId id="289" r:id="rId15"/>
    <p:sldId id="279" r:id="rId16"/>
    <p:sldId id="284" r:id="rId17"/>
    <p:sldId id="291" r:id="rId18"/>
    <p:sldId id="271"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7"/>
    <a:srgbClr val="004A93"/>
    <a:srgbClr val="AFCA0B"/>
    <a:srgbClr val="004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 stil 2 - aks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1" autoAdjust="0"/>
    <p:restoredTop sz="86619" autoAdjust="0"/>
  </p:normalViewPr>
  <p:slideViewPr>
    <p:cSldViewPr snapToGrid="0">
      <p:cViewPr varScale="1">
        <p:scale>
          <a:sx n="97" d="100"/>
          <a:sy n="97" d="100"/>
        </p:scale>
        <p:origin x="-78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76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 xmlns:a16="http://schemas.microsoft.com/office/drawing/2014/main" id="{4E7D081D-00C4-4F27-9FB7-56F92581F7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 xmlns:a16="http://schemas.microsoft.com/office/drawing/2014/main" id="{9BACA8F7-0286-4A69-9296-22043389E7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F7D19B-ABB8-405D-A632-EBD6DB666D36}" type="datetimeFigureOut">
              <a:rPr lang="nb-NO" smtClean="0"/>
              <a:t>27.11.2019</a:t>
            </a:fld>
            <a:endParaRPr lang="nb-NO"/>
          </a:p>
        </p:txBody>
      </p:sp>
      <p:sp>
        <p:nvSpPr>
          <p:cNvPr id="4" name="Plassholder for bunntekst 3">
            <a:extLst>
              <a:ext uri="{FF2B5EF4-FFF2-40B4-BE49-F238E27FC236}">
                <a16:creationId xmlns="" xmlns:a16="http://schemas.microsoft.com/office/drawing/2014/main" id="{C6CA398D-6E38-4B3E-8448-CD13E404EC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 xmlns:a16="http://schemas.microsoft.com/office/drawing/2014/main" id="{DF9B3648-8466-4A18-B775-5927BEB2B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2817C7-0CD1-4AB6-A161-706ECA8E8AE3}" type="slidenum">
              <a:rPr lang="nb-NO" smtClean="0"/>
              <a:t>‹#›</a:t>
            </a:fld>
            <a:endParaRPr lang="nb-NO"/>
          </a:p>
        </p:txBody>
      </p:sp>
    </p:spTree>
    <p:extLst>
      <p:ext uri="{BB962C8B-B14F-4D97-AF65-F5344CB8AC3E}">
        <p14:creationId xmlns:p14="http://schemas.microsoft.com/office/powerpoint/2010/main" val="1889214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AAF9F-1699-E943-ACCE-9682E6851D55}" type="datetimeFigureOut">
              <a:rPr lang="nb-NO" smtClean="0"/>
              <a:t>27.11.2019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F8C22-4B7E-C849-A7FA-08599E78BF2C}" type="slidenum">
              <a:rPr lang="nb-NO" smtClean="0"/>
              <a:t>‹#›</a:t>
            </a:fld>
            <a:endParaRPr lang="nb-NO"/>
          </a:p>
        </p:txBody>
      </p:sp>
    </p:spTree>
    <p:extLst>
      <p:ext uri="{BB962C8B-B14F-4D97-AF65-F5344CB8AC3E}">
        <p14:creationId xmlns:p14="http://schemas.microsoft.com/office/powerpoint/2010/main" val="117168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RCTs are often conducted under strict constraints, with detailed inclusion and exclusion criteria (and the need for subjects who are willing to be randomized), they are sometimes limited in their generalizability. </a:t>
            </a:r>
            <a:endParaRPr lang="nb-NO" dirty="0"/>
          </a:p>
        </p:txBody>
      </p:sp>
      <p:sp>
        <p:nvSpPr>
          <p:cNvPr id="4" name="Plassholder for lysbildenummer 3"/>
          <p:cNvSpPr>
            <a:spLocks noGrp="1"/>
          </p:cNvSpPr>
          <p:nvPr>
            <p:ph type="sldNum" sz="quarter" idx="10"/>
          </p:nvPr>
        </p:nvSpPr>
        <p:spPr/>
        <p:txBody>
          <a:bodyPr/>
          <a:lstStyle/>
          <a:p>
            <a:fld id="{AC3AB7B6-07A1-47A0-8EDB-47BF6C30E8C6}" type="slidenum">
              <a:rPr lang="nb-NO" smtClean="0"/>
              <a:t>2</a:t>
            </a:fld>
            <a:endParaRPr lang="nb-NO"/>
          </a:p>
        </p:txBody>
      </p:sp>
    </p:spTree>
    <p:extLst>
      <p:ext uri="{BB962C8B-B14F-4D97-AF65-F5344CB8AC3E}">
        <p14:creationId xmlns:p14="http://schemas.microsoft.com/office/powerpoint/2010/main" val="268662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3FF05FE-4686-4401-8435-3184D20E8FD3}"/>
              </a:ext>
            </a:extLst>
          </p:cNvPr>
          <p:cNvSpPr>
            <a:spLocks noGrp="1"/>
          </p:cNvSpPr>
          <p:nvPr>
            <p:ph type="dt" sz="half" idx="10"/>
          </p:nvPr>
        </p:nvSpPr>
        <p:spPr/>
        <p:txBody>
          <a:bodyPr/>
          <a:lstStyle/>
          <a:p>
            <a:fld id="{958FF766-412E-462A-8F5D-C7E95663E47D}" type="datetimeFigureOut">
              <a:rPr lang="nb-NO" smtClean="0"/>
              <a:t>27.11.2019</a:t>
            </a:fld>
            <a:endParaRPr lang="nb-NO" dirty="0"/>
          </a:p>
        </p:txBody>
      </p:sp>
      <p:sp>
        <p:nvSpPr>
          <p:cNvPr id="5" name="Plassholder for bunntekst 4">
            <a:extLst>
              <a:ext uri="{FF2B5EF4-FFF2-40B4-BE49-F238E27FC236}">
                <a16:creationId xmlns="" xmlns:a16="http://schemas.microsoft.com/office/drawing/2014/main" id="{5DE55D9E-DCCB-4C6A-B993-B4E34064EF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8D73E658-A926-4C2C-98EE-AB70A1D0CD44}"/>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7" name="Tittel 1">
            <a:extLst>
              <a:ext uri="{FF2B5EF4-FFF2-40B4-BE49-F238E27FC236}">
                <a16:creationId xmlns="" xmlns:a16="http://schemas.microsoft.com/office/drawing/2014/main" id="{CFA45D2A-9AD5-4FA0-8B4D-3F277D660135}"/>
              </a:ext>
            </a:extLst>
          </p:cNvPr>
          <p:cNvSpPr>
            <a:spLocks noGrp="1"/>
          </p:cNvSpPr>
          <p:nvPr>
            <p:ph type="title"/>
          </p:nvPr>
        </p:nvSpPr>
        <p:spPr>
          <a:xfrm>
            <a:off x="1068126" y="1662031"/>
            <a:ext cx="4348607" cy="1194380"/>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8" name="Plassholder for tekst 2">
            <a:extLst>
              <a:ext uri="{FF2B5EF4-FFF2-40B4-BE49-F238E27FC236}">
                <a16:creationId xmlns="" xmlns:a16="http://schemas.microsoft.com/office/drawing/2014/main" id="{986C8ECE-38F8-4390-AC09-623FD14A3D4B}"/>
              </a:ext>
            </a:extLst>
          </p:cNvPr>
          <p:cNvSpPr>
            <a:spLocks noGrp="1"/>
          </p:cNvSpPr>
          <p:nvPr>
            <p:ph type="body" idx="1"/>
          </p:nvPr>
        </p:nvSpPr>
        <p:spPr>
          <a:xfrm>
            <a:off x="1068126" y="2978331"/>
            <a:ext cx="4348606" cy="1377423"/>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9" name="Plassholder for bilde 7">
            <a:extLst>
              <a:ext uri="{FF2B5EF4-FFF2-40B4-BE49-F238E27FC236}">
                <a16:creationId xmlns="" xmlns:a16="http://schemas.microsoft.com/office/drawing/2014/main" id="{CD529F53-5CF9-4D77-8899-65700A056663}"/>
              </a:ext>
            </a:extLst>
          </p:cNvPr>
          <p:cNvSpPr>
            <a:spLocks noGrp="1"/>
          </p:cNvSpPr>
          <p:nvPr>
            <p:ph type="pic" sz="quarter" idx="13"/>
          </p:nvPr>
        </p:nvSpPr>
        <p:spPr>
          <a:xfrm>
            <a:off x="6096001" y="1"/>
            <a:ext cx="6095999" cy="5928526"/>
          </a:xfrm>
        </p:spPr>
        <p:txBody>
          <a:bodyPr/>
          <a:lstStyle/>
          <a:p>
            <a:r>
              <a:rPr lang="nb-NO" smtClean="0"/>
              <a:t>Klikk ikonet for å legge til et bilde</a:t>
            </a:r>
            <a:endParaRPr lang="nb-NO"/>
          </a:p>
        </p:txBody>
      </p:sp>
    </p:spTree>
    <p:extLst>
      <p:ext uri="{BB962C8B-B14F-4D97-AF65-F5344CB8AC3E}">
        <p14:creationId xmlns:p14="http://schemas.microsoft.com/office/powerpoint/2010/main" val="229185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8223996-01F9-4EEA-981B-68A712C87C2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 xmlns:a16="http://schemas.microsoft.com/office/drawing/2014/main" id="{9A0283F9-D368-4D8F-819C-77462C0FE199}"/>
              </a:ext>
            </a:extLst>
          </p:cNvPr>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a:extLst>
              <a:ext uri="{FF2B5EF4-FFF2-40B4-BE49-F238E27FC236}">
                <a16:creationId xmlns=""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59303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loverskrif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 xmlns:a16="http://schemas.microsoft.com/office/drawing/2014/main" id="{0AA9C0BB-5039-4A1C-947B-6743E2CBA557}"/>
              </a:ext>
            </a:extLst>
          </p:cNvPr>
          <p:cNvSpPr>
            <a:spLocks noGrp="1"/>
          </p:cNvSpPr>
          <p:nvPr>
            <p:ph type="pic" sz="quarter" idx="13"/>
          </p:nvPr>
        </p:nvSpPr>
        <p:spPr>
          <a:xfrm>
            <a:off x="8516983" y="1"/>
            <a:ext cx="3675017" cy="5928526"/>
          </a:xfrm>
        </p:spPr>
        <p:txBody>
          <a:bodyPr/>
          <a:lstStyle/>
          <a:p>
            <a:r>
              <a:rPr lang="nb-NO" smtClean="0"/>
              <a:t>Klikk ikonet for å legge til et bilde</a:t>
            </a:r>
            <a:endParaRPr lang="nb-NO"/>
          </a:p>
        </p:txBody>
      </p:sp>
      <p:sp>
        <p:nvSpPr>
          <p:cNvPr id="10" name="Tittel 1">
            <a:extLst>
              <a:ext uri="{FF2B5EF4-FFF2-40B4-BE49-F238E27FC236}">
                <a16:creationId xmlns="" xmlns:a16="http://schemas.microsoft.com/office/drawing/2014/main" id="{E30C9680-88E9-452A-BB51-C51AB99C388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11" name="Plassholder for tekst 2">
            <a:extLst>
              <a:ext uri="{FF2B5EF4-FFF2-40B4-BE49-F238E27FC236}">
                <a16:creationId xmlns="" xmlns:a16="http://schemas.microsoft.com/office/drawing/2014/main" id="{B3484A42-984E-4758-86EA-2B21CC09A844}"/>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170385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8223996-01F9-4EEA-981B-68A712C87C2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 xmlns:a16="http://schemas.microsoft.com/office/drawing/2014/main" id="{9A0283F9-D368-4D8F-819C-77462C0FE199}"/>
              </a:ext>
            </a:extLst>
          </p:cNvPr>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a:extLst>
              <a:ext uri="{FF2B5EF4-FFF2-40B4-BE49-F238E27FC236}">
                <a16:creationId xmlns=""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57659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 xmlns:a16="http://schemas.microsoft.com/office/drawing/2014/main" id="{3B4D85B6-5136-43C2-BCCA-FFE6137618B2}"/>
              </a:ext>
            </a:extLst>
          </p:cNvPr>
          <p:cNvSpPr>
            <a:spLocks noGrp="1"/>
          </p:cNvSpPr>
          <p:nvPr>
            <p:ph type="pic" sz="quarter" idx="13"/>
          </p:nvPr>
        </p:nvSpPr>
        <p:spPr>
          <a:xfrm>
            <a:off x="8516983" y="1"/>
            <a:ext cx="3675017" cy="5928526"/>
          </a:xfrm>
        </p:spPr>
        <p:txBody>
          <a:bodyPr/>
          <a:lstStyle/>
          <a:p>
            <a:r>
              <a:rPr lang="nb-NO" smtClean="0"/>
              <a:t>Klikk ikonet for å legge til et bilde</a:t>
            </a:r>
            <a:endParaRPr lang="nb-NO"/>
          </a:p>
        </p:txBody>
      </p:sp>
      <p:sp>
        <p:nvSpPr>
          <p:cNvPr id="10" name="Tittel 1">
            <a:extLst>
              <a:ext uri="{FF2B5EF4-FFF2-40B4-BE49-F238E27FC236}">
                <a16:creationId xmlns="" xmlns:a16="http://schemas.microsoft.com/office/drawing/2014/main" id="{8CFEB4D9-AD72-4B60-95EB-31621B6E275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11" name="Plassholder for tekst 2">
            <a:extLst>
              <a:ext uri="{FF2B5EF4-FFF2-40B4-BE49-F238E27FC236}">
                <a16:creationId xmlns="" xmlns:a16="http://schemas.microsoft.com/office/drawing/2014/main" id="{D57DF29E-3BF1-4C83-88E7-8D3E0A617ECE}"/>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121233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8223996-01F9-4EEA-981B-68A712C87C2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 xmlns:a16="http://schemas.microsoft.com/office/drawing/2014/main" id="{9A0283F9-D368-4D8F-819C-77462C0FE199}"/>
              </a:ext>
            </a:extLst>
          </p:cNvPr>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a:extLst>
              <a:ext uri="{FF2B5EF4-FFF2-40B4-BE49-F238E27FC236}">
                <a16:creationId xmlns=""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523167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 xmlns:a16="http://schemas.microsoft.com/office/drawing/2014/main" id="{03113684-BC8C-4B54-B1C4-2C234332B8B5}"/>
              </a:ext>
            </a:extLst>
          </p:cNvPr>
          <p:cNvSpPr>
            <a:spLocks noGrp="1"/>
          </p:cNvSpPr>
          <p:nvPr>
            <p:ph type="pic" sz="quarter" idx="13"/>
          </p:nvPr>
        </p:nvSpPr>
        <p:spPr>
          <a:xfrm>
            <a:off x="8516983" y="1"/>
            <a:ext cx="3675017" cy="5928526"/>
          </a:xfrm>
        </p:spPr>
        <p:txBody>
          <a:bodyPr/>
          <a:lstStyle/>
          <a:p>
            <a:r>
              <a:rPr lang="nb-NO" smtClean="0"/>
              <a:t>Klikk ikonet for å legge til et bilde</a:t>
            </a:r>
            <a:endParaRPr lang="nb-NO"/>
          </a:p>
        </p:txBody>
      </p:sp>
      <p:sp>
        <p:nvSpPr>
          <p:cNvPr id="10" name="Tittel 1">
            <a:extLst>
              <a:ext uri="{FF2B5EF4-FFF2-40B4-BE49-F238E27FC236}">
                <a16:creationId xmlns="" xmlns:a16="http://schemas.microsoft.com/office/drawing/2014/main" id="{2BE7DA01-5E20-41BD-826E-7F328002993B}"/>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11" name="Plassholder for tekst 2">
            <a:extLst>
              <a:ext uri="{FF2B5EF4-FFF2-40B4-BE49-F238E27FC236}">
                <a16:creationId xmlns="" xmlns:a16="http://schemas.microsoft.com/office/drawing/2014/main" id="{A34D5D0D-229E-4AF7-928B-37C41B666689}"/>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260000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8223996-01F9-4EEA-981B-68A712C87C2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 xmlns:a16="http://schemas.microsoft.com/office/drawing/2014/main" id="{9A0283F9-D368-4D8F-819C-77462C0FE199}"/>
              </a:ext>
            </a:extLst>
          </p:cNvPr>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a:extLst>
              <a:ext uri="{FF2B5EF4-FFF2-40B4-BE49-F238E27FC236}">
                <a16:creationId xmlns=""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29088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 xmlns:a16="http://schemas.microsoft.com/office/drawing/2014/main" id="{C4F0BCF0-D77D-4BAC-ACC6-E58E2771C8E7}"/>
              </a:ext>
            </a:extLst>
          </p:cNvPr>
          <p:cNvSpPr>
            <a:spLocks noGrp="1"/>
          </p:cNvSpPr>
          <p:nvPr>
            <p:ph type="pic" sz="quarter" idx="13"/>
          </p:nvPr>
        </p:nvSpPr>
        <p:spPr>
          <a:xfrm>
            <a:off x="8516983" y="1"/>
            <a:ext cx="3675017" cy="5928526"/>
          </a:xfrm>
        </p:spPr>
        <p:txBody>
          <a:bodyPr/>
          <a:lstStyle/>
          <a:p>
            <a:r>
              <a:rPr lang="nb-NO" smtClean="0"/>
              <a:t>Klikk ikonet for å legge til et bilde</a:t>
            </a:r>
            <a:endParaRPr lang="nb-NO"/>
          </a:p>
        </p:txBody>
      </p:sp>
      <p:sp>
        <p:nvSpPr>
          <p:cNvPr id="10" name="Tittel 1">
            <a:extLst>
              <a:ext uri="{FF2B5EF4-FFF2-40B4-BE49-F238E27FC236}">
                <a16:creationId xmlns="" xmlns:a16="http://schemas.microsoft.com/office/drawing/2014/main" id="{BA8BB17A-3886-437E-B029-FA39EB4CD85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11" name="Plassholder for tekst 2">
            <a:extLst>
              <a:ext uri="{FF2B5EF4-FFF2-40B4-BE49-F238E27FC236}">
                <a16:creationId xmlns="" xmlns:a16="http://schemas.microsoft.com/office/drawing/2014/main" id="{FD7AEDA9-25F3-4EBC-AEFD-6D675442CE87}"/>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1949582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8223996-01F9-4EEA-981B-68A712C87C2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 xmlns:a16="http://schemas.microsoft.com/office/drawing/2014/main" id="{9A0283F9-D368-4D8F-819C-77462C0FE199}"/>
              </a:ext>
            </a:extLst>
          </p:cNvPr>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a:extLst>
              <a:ext uri="{FF2B5EF4-FFF2-40B4-BE49-F238E27FC236}">
                <a16:creationId xmlns=""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419536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 xmlns:a16="http://schemas.microsoft.com/office/drawing/2014/main" id="{E431200A-E5F1-4F37-8164-2FFA693ECB54}"/>
              </a:ext>
            </a:extLst>
          </p:cNvPr>
          <p:cNvSpPr>
            <a:spLocks noGrp="1"/>
          </p:cNvSpPr>
          <p:nvPr>
            <p:ph type="pic" sz="quarter" idx="13"/>
          </p:nvPr>
        </p:nvSpPr>
        <p:spPr>
          <a:xfrm>
            <a:off x="8516983" y="1"/>
            <a:ext cx="3675017" cy="5928526"/>
          </a:xfrm>
        </p:spPr>
        <p:txBody>
          <a:bodyPr/>
          <a:lstStyle/>
          <a:p>
            <a:r>
              <a:rPr lang="nb-NO" smtClean="0"/>
              <a:t>Klikk ikonet for å legge til et bilde</a:t>
            </a:r>
            <a:endParaRPr lang="nb-NO"/>
          </a:p>
        </p:txBody>
      </p:sp>
      <p:sp>
        <p:nvSpPr>
          <p:cNvPr id="10" name="Tittel 1">
            <a:extLst>
              <a:ext uri="{FF2B5EF4-FFF2-40B4-BE49-F238E27FC236}">
                <a16:creationId xmlns="" xmlns:a16="http://schemas.microsoft.com/office/drawing/2014/main" id="{D5AB19BB-2DBF-4D3A-8459-E3D69AC64B6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11" name="Plassholder for tekst 2">
            <a:extLst>
              <a:ext uri="{FF2B5EF4-FFF2-40B4-BE49-F238E27FC236}">
                <a16:creationId xmlns="" xmlns:a16="http://schemas.microsoft.com/office/drawing/2014/main" id="{75FB2E99-4EC2-4268-AB1B-CDAADA5B0418}"/>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438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8223996-01F9-4EEA-981B-68A712C87C2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 xmlns:a16="http://schemas.microsoft.com/office/drawing/2014/main" id="{9A0283F9-D368-4D8F-819C-77462C0FE199}"/>
              </a:ext>
            </a:extLst>
          </p:cNvPr>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a:extLst>
              <a:ext uri="{FF2B5EF4-FFF2-40B4-BE49-F238E27FC236}">
                <a16:creationId xmlns=""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024644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8223996-01F9-4EEA-981B-68A712C87C23}"/>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 xmlns:a16="http://schemas.microsoft.com/office/drawing/2014/main" id="{9A0283F9-D368-4D8F-819C-77462C0FE199}"/>
              </a:ext>
            </a:extLst>
          </p:cNvPr>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a:extLst>
              <a:ext uri="{FF2B5EF4-FFF2-40B4-BE49-F238E27FC236}">
                <a16:creationId xmlns=""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92211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 xmlns:a16="http://schemas.microsoft.com/office/drawing/2014/main" id="{30BD98DE-0FE7-4EE7-BD09-E062E3DFF253}"/>
              </a:ext>
            </a:extLst>
          </p:cNvPr>
          <p:cNvSpPr>
            <a:spLocks noGrp="1"/>
          </p:cNvSpPr>
          <p:nvPr>
            <p:ph type="pic" sz="quarter" idx="13"/>
          </p:nvPr>
        </p:nvSpPr>
        <p:spPr>
          <a:xfrm>
            <a:off x="8516983" y="1"/>
            <a:ext cx="3675017" cy="5928526"/>
          </a:xfrm>
        </p:spPr>
        <p:txBody>
          <a:bodyPr/>
          <a:lstStyle/>
          <a:p>
            <a:r>
              <a:rPr lang="nb-NO" smtClean="0"/>
              <a:t>Klikk ikonet for å legge til et bilde</a:t>
            </a:r>
            <a:endParaRPr lang="nb-NO"/>
          </a:p>
        </p:txBody>
      </p:sp>
      <p:sp>
        <p:nvSpPr>
          <p:cNvPr id="10" name="Tittel 1">
            <a:extLst>
              <a:ext uri="{FF2B5EF4-FFF2-40B4-BE49-F238E27FC236}">
                <a16:creationId xmlns="" xmlns:a16="http://schemas.microsoft.com/office/drawing/2014/main" id="{B23F4A9D-4298-4A99-BC78-A135ACB9E2F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11" name="Plassholder for tekst 2">
            <a:extLst>
              <a:ext uri="{FF2B5EF4-FFF2-40B4-BE49-F238E27FC236}">
                <a16:creationId xmlns="" xmlns:a16="http://schemas.microsoft.com/office/drawing/2014/main" id="{55F2F4FF-176B-4A6C-93AD-E9D9F50C6EFB}"/>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334889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7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8223996-01F9-4EEA-981B-68A712C87C23}"/>
              </a:ext>
            </a:extLst>
          </p:cNvPr>
          <p:cNvSpPr>
            <a:spLocks noGrp="1"/>
          </p:cNvSpPr>
          <p:nvPr>
            <p:ph type="title"/>
          </p:nvPr>
        </p:nvSpPr>
        <p:spPr/>
        <p:txBody>
          <a:bodyPr/>
          <a:lstStyle/>
          <a:p>
            <a:r>
              <a:rPr lang="nb-NO" smtClean="0"/>
              <a:t>Klikk for å redigere tittelstil</a:t>
            </a:r>
            <a:endParaRPr lang="nb-NO" dirty="0"/>
          </a:p>
        </p:txBody>
      </p:sp>
      <p:sp>
        <p:nvSpPr>
          <p:cNvPr id="3" name="Plassholder for innhold 2">
            <a:extLst>
              <a:ext uri="{FF2B5EF4-FFF2-40B4-BE49-F238E27FC236}">
                <a16:creationId xmlns="" xmlns:a16="http://schemas.microsoft.com/office/drawing/2014/main" id="{9A0283F9-D368-4D8F-819C-77462C0FE199}"/>
              </a:ext>
            </a:extLst>
          </p:cNvPr>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a:extLst>
              <a:ext uri="{FF2B5EF4-FFF2-40B4-BE49-F238E27FC236}">
                <a16:creationId xmlns=""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699416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 xmlns:a16="http://schemas.microsoft.com/office/drawing/2014/main" id="{9F6BAA13-0830-4EAC-B836-D5C170706382}"/>
              </a:ext>
            </a:extLst>
          </p:cNvPr>
          <p:cNvSpPr>
            <a:spLocks noGrp="1"/>
          </p:cNvSpPr>
          <p:nvPr>
            <p:ph type="pic" sz="quarter" idx="13"/>
          </p:nvPr>
        </p:nvSpPr>
        <p:spPr>
          <a:xfrm>
            <a:off x="8516983" y="1"/>
            <a:ext cx="3675017" cy="5928526"/>
          </a:xfrm>
        </p:spPr>
        <p:txBody>
          <a:bodyPr/>
          <a:lstStyle/>
          <a:p>
            <a:r>
              <a:rPr lang="nb-NO" smtClean="0"/>
              <a:t>Klikk ikonet for å legge til et bilde</a:t>
            </a:r>
            <a:endParaRPr lang="nb-NO"/>
          </a:p>
        </p:txBody>
      </p:sp>
      <p:sp>
        <p:nvSpPr>
          <p:cNvPr id="10" name="Tittel 1">
            <a:extLst>
              <a:ext uri="{FF2B5EF4-FFF2-40B4-BE49-F238E27FC236}">
                <a16:creationId xmlns="" xmlns:a16="http://schemas.microsoft.com/office/drawing/2014/main" id="{D51A3243-C799-46F9-AD23-9C216B88802E}"/>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11" name="Plassholder for tekst 2">
            <a:extLst>
              <a:ext uri="{FF2B5EF4-FFF2-40B4-BE49-F238E27FC236}">
                <a16:creationId xmlns="" xmlns:a16="http://schemas.microsoft.com/office/drawing/2014/main" id="{27A667A7-0101-4FE5-B036-E06942A9051A}"/>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403782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 xmlns:a16="http://schemas.microsoft.com/office/drawing/2014/main" id="{B7FA2FC1-303A-41AE-893E-D166CE771AF2}"/>
              </a:ext>
            </a:extLst>
          </p:cNvPr>
          <p:cNvSpPr>
            <a:spLocks noGrp="1"/>
          </p:cNvSpPr>
          <p:nvPr>
            <p:ph type="title"/>
          </p:nvPr>
        </p:nvSpPr>
        <p:spPr>
          <a:xfrm>
            <a:off x="838200" y="365125"/>
            <a:ext cx="10515600" cy="1325563"/>
          </a:xfrm>
        </p:spPr>
        <p:txBody>
          <a:bodyPr/>
          <a:lstStyle/>
          <a:p>
            <a:r>
              <a:rPr lang="nb-NO" smtClean="0"/>
              <a:t>Klikk for å redigere tittelstil</a:t>
            </a:r>
            <a:endParaRPr lang="nb-NO" dirty="0"/>
          </a:p>
        </p:txBody>
      </p:sp>
      <p:sp>
        <p:nvSpPr>
          <p:cNvPr id="12" name="Plassholder for innhold 2">
            <a:extLst>
              <a:ext uri="{FF2B5EF4-FFF2-40B4-BE49-F238E27FC236}">
                <a16:creationId xmlns="" xmlns:a16="http://schemas.microsoft.com/office/drawing/2014/main" id="{023F59A7-2729-4B8A-AAF9-7793D2677273}"/>
              </a:ext>
            </a:extLst>
          </p:cNvPr>
          <p:cNvSpPr>
            <a:spLocks noGrp="1"/>
          </p:cNvSpPr>
          <p:nvPr>
            <p:ph idx="1"/>
          </p:nvPr>
        </p:nvSpPr>
        <p:spPr>
          <a:xfrm>
            <a:off x="838200" y="1825625"/>
            <a:ext cx="10515600" cy="36607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31418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 xmlns:a16="http://schemas.microsoft.com/office/drawing/2014/main" id="{8672E4AF-E70B-4478-86F5-CE8AE7E8547B}"/>
              </a:ext>
            </a:extLst>
          </p:cNvPr>
          <p:cNvSpPr>
            <a:spLocks noGrp="1"/>
          </p:cNvSpPr>
          <p:nvPr>
            <p:ph type="pic" sz="quarter" idx="13"/>
          </p:nvPr>
        </p:nvSpPr>
        <p:spPr>
          <a:xfrm>
            <a:off x="8516983" y="1"/>
            <a:ext cx="3675017" cy="5928526"/>
          </a:xfrm>
        </p:spPr>
        <p:txBody>
          <a:bodyPr/>
          <a:lstStyle/>
          <a:p>
            <a:r>
              <a:rPr lang="nb-NO" smtClean="0"/>
              <a:t>Klikk ikonet for å legge til et bilde</a:t>
            </a:r>
            <a:endParaRPr lang="nb-NO"/>
          </a:p>
        </p:txBody>
      </p:sp>
      <p:sp>
        <p:nvSpPr>
          <p:cNvPr id="10" name="Tittel 1">
            <a:extLst>
              <a:ext uri="{FF2B5EF4-FFF2-40B4-BE49-F238E27FC236}">
                <a16:creationId xmlns="" xmlns:a16="http://schemas.microsoft.com/office/drawing/2014/main" id="{E4FBBD37-7F67-4259-B493-0B636DB82B76}"/>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11" name="Plassholder for tekst 2">
            <a:extLst>
              <a:ext uri="{FF2B5EF4-FFF2-40B4-BE49-F238E27FC236}">
                <a16:creationId xmlns="" xmlns:a16="http://schemas.microsoft.com/office/drawing/2014/main" id="{95BA5566-A5E0-4321-B599-BEB03BF1EB0F}"/>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1321315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 xmlns:a16="http://schemas.microsoft.com/office/drawing/2014/main" id="{70DA433E-E19E-4759-8678-A4A2C1FDEB0B}"/>
              </a:ext>
            </a:extLst>
          </p:cNvPr>
          <p:cNvSpPr>
            <a:spLocks noGrp="1"/>
          </p:cNvSpPr>
          <p:nvPr>
            <p:ph type="title"/>
          </p:nvPr>
        </p:nvSpPr>
        <p:spPr>
          <a:xfrm>
            <a:off x="838200" y="365125"/>
            <a:ext cx="10515600" cy="1325563"/>
          </a:xfrm>
        </p:spPr>
        <p:txBody>
          <a:bodyPr/>
          <a:lstStyle/>
          <a:p>
            <a:r>
              <a:rPr lang="nb-NO" smtClean="0"/>
              <a:t>Klikk for å redigere tittelstil</a:t>
            </a:r>
            <a:endParaRPr lang="nb-NO" dirty="0"/>
          </a:p>
        </p:txBody>
      </p:sp>
      <p:sp>
        <p:nvSpPr>
          <p:cNvPr id="12" name="Plassholder for innhold 2">
            <a:extLst>
              <a:ext uri="{FF2B5EF4-FFF2-40B4-BE49-F238E27FC236}">
                <a16:creationId xmlns="" xmlns:a16="http://schemas.microsoft.com/office/drawing/2014/main" id="{0C9783D8-1EF3-4B37-9ED6-215985DC0D92}"/>
              </a:ext>
            </a:extLst>
          </p:cNvPr>
          <p:cNvSpPr>
            <a:spLocks noGrp="1"/>
          </p:cNvSpPr>
          <p:nvPr>
            <p:ph idx="1"/>
          </p:nvPr>
        </p:nvSpPr>
        <p:spPr>
          <a:xfrm>
            <a:off x="838200" y="1825625"/>
            <a:ext cx="10515600" cy="36607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17753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0EBE5539-C01A-419A-8C48-63E5684A5344}" type="datetimeFigureOut">
              <a:rPr lang="nb-NO" smtClean="0"/>
              <a:t>27.11.2019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F30693-366C-40EC-8F57-BC8D003205BD}" type="slidenum">
              <a:rPr lang="nb-NO" smtClean="0"/>
              <a:t>‹#›</a:t>
            </a:fld>
            <a:endParaRPr lang="nb-NO"/>
          </a:p>
        </p:txBody>
      </p:sp>
    </p:spTree>
    <p:extLst>
      <p:ext uri="{BB962C8B-B14F-4D97-AF65-F5344CB8AC3E}">
        <p14:creationId xmlns:p14="http://schemas.microsoft.com/office/powerpoint/2010/main" val="221518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Rektangel 7">
            <a:extLst>
              <a:ext uri="{FF2B5EF4-FFF2-40B4-BE49-F238E27FC236}">
                <a16:creationId xmlns="" xmlns:a16="http://schemas.microsoft.com/office/drawing/2014/main" id="{09206446-CB37-4722-8983-CA4F998594A1}"/>
              </a:ext>
            </a:extLst>
          </p:cNvPr>
          <p:cNvSpPr/>
          <p:nvPr userDrawn="1"/>
        </p:nvSpPr>
        <p:spPr>
          <a:xfrm>
            <a:off x="0" y="0"/>
            <a:ext cx="12192000" cy="5939246"/>
          </a:xfrm>
          <a:prstGeom prst="rect">
            <a:avLst/>
          </a:prstGeom>
          <a:solidFill>
            <a:srgbClr val="00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6" name="Plassholder for bunntekst 5">
            <a:extLst>
              <a:ext uri="{FF2B5EF4-FFF2-40B4-BE49-F238E27FC236}">
                <a16:creationId xmlns=""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Tittel 1">
            <a:extLst>
              <a:ext uri="{FF2B5EF4-FFF2-40B4-BE49-F238E27FC236}">
                <a16:creationId xmlns="" xmlns:a16="http://schemas.microsoft.com/office/drawing/2014/main" id="{B49A3FFB-6076-1A41-984A-4C785448D9DF}"/>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nb-NO" smtClean="0"/>
              <a:t>Klikk for å redigere tittelstil</a:t>
            </a:r>
            <a:endParaRPr lang="nb-NO" dirty="0"/>
          </a:p>
        </p:txBody>
      </p:sp>
      <p:sp>
        <p:nvSpPr>
          <p:cNvPr id="10" name="Plassholder for innhold 2">
            <a:extLst>
              <a:ext uri="{FF2B5EF4-FFF2-40B4-BE49-F238E27FC236}">
                <a16:creationId xmlns="" xmlns:a16="http://schemas.microsoft.com/office/drawing/2014/main" id="{CD73630F-A3D6-904E-99E5-08307F87DE26}"/>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35889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8" name="Rektangel 7">
            <a:extLst>
              <a:ext uri="{FF2B5EF4-FFF2-40B4-BE49-F238E27FC236}">
                <a16:creationId xmlns="" xmlns:a16="http://schemas.microsoft.com/office/drawing/2014/main" id="{09206446-CB37-4722-8983-CA4F998594A1}"/>
              </a:ext>
            </a:extLst>
          </p:cNvPr>
          <p:cNvSpPr/>
          <p:nvPr userDrawn="1"/>
        </p:nvSpPr>
        <p:spPr>
          <a:xfrm>
            <a:off x="0" y="0"/>
            <a:ext cx="12192000" cy="5939246"/>
          </a:xfrm>
          <a:prstGeom prst="rect">
            <a:avLst/>
          </a:prstGeom>
          <a:solidFill>
            <a:srgbClr val="00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6" name="Plassholder for bunntekst 5">
            <a:extLst>
              <a:ext uri="{FF2B5EF4-FFF2-40B4-BE49-F238E27FC236}">
                <a16:creationId xmlns=""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11" name="Tittel 1">
            <a:extLst>
              <a:ext uri="{FF2B5EF4-FFF2-40B4-BE49-F238E27FC236}">
                <a16:creationId xmlns="" xmlns:a16="http://schemas.microsoft.com/office/drawing/2014/main" id="{4431F304-E76D-3146-964B-14DFE1E9AD63}"/>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nb-NO" smtClean="0"/>
              <a:t>Klikk for å redigere tittelstil</a:t>
            </a:r>
            <a:endParaRPr lang="nb-NO" dirty="0"/>
          </a:p>
        </p:txBody>
      </p:sp>
      <p:sp>
        <p:nvSpPr>
          <p:cNvPr id="12" name="Plassholder for innhold 2">
            <a:extLst>
              <a:ext uri="{FF2B5EF4-FFF2-40B4-BE49-F238E27FC236}">
                <a16:creationId xmlns="" xmlns:a16="http://schemas.microsoft.com/office/drawing/2014/main" id="{4661CA4A-8E0E-8C49-BC3E-1A4B3C985741}"/>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64847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o innholdsdeler">
    <p:spTree>
      <p:nvGrpSpPr>
        <p:cNvPr id="1" name=""/>
        <p:cNvGrpSpPr/>
        <p:nvPr/>
      </p:nvGrpSpPr>
      <p:grpSpPr>
        <a:xfrm>
          <a:off x="0" y="0"/>
          <a:ext cx="0" cy="0"/>
          <a:chOff x="0" y="0"/>
          <a:chExt cx="0" cy="0"/>
        </a:xfrm>
      </p:grpSpPr>
      <p:sp>
        <p:nvSpPr>
          <p:cNvPr id="5" name="Plassholder for dato 4">
            <a:extLst>
              <a:ext uri="{FF2B5EF4-FFF2-40B4-BE49-F238E27FC236}">
                <a16:creationId xmlns=""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6" name="Plassholder for bunntekst 5">
            <a:extLst>
              <a:ext uri="{FF2B5EF4-FFF2-40B4-BE49-F238E27FC236}">
                <a16:creationId xmlns=""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2">
            <a:extLst>
              <a:ext uri="{FF2B5EF4-FFF2-40B4-BE49-F238E27FC236}">
                <a16:creationId xmlns="" xmlns:a16="http://schemas.microsoft.com/office/drawing/2014/main" id="{0B3AA98A-AB8C-42AF-A30A-D209CA99F174}"/>
              </a:ext>
            </a:extLst>
          </p:cNvPr>
          <p:cNvSpPr>
            <a:spLocks noGrp="1"/>
          </p:cNvSpPr>
          <p:nvPr>
            <p:ph type="pic" sz="quarter" idx="13"/>
          </p:nvPr>
        </p:nvSpPr>
        <p:spPr>
          <a:xfrm>
            <a:off x="0" y="0"/>
            <a:ext cx="12192000" cy="5930537"/>
          </a:xfrm>
        </p:spPr>
        <p:txBody>
          <a:bodyPr/>
          <a:lstStyle/>
          <a:p>
            <a:r>
              <a:rPr lang="nb-NO" smtClean="0"/>
              <a:t>Klikk ikonet for å legge til et bilde</a:t>
            </a:r>
            <a:endParaRPr lang="nb-NO"/>
          </a:p>
        </p:txBody>
      </p:sp>
    </p:spTree>
    <p:extLst>
      <p:ext uri="{BB962C8B-B14F-4D97-AF65-F5344CB8AC3E}">
        <p14:creationId xmlns:p14="http://schemas.microsoft.com/office/powerpoint/2010/main" val="7197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F0072502-4E4A-449F-AA2C-76A83E5B0ED8}"/>
              </a:ext>
            </a:extLst>
          </p:cNvPr>
          <p:cNvSpPr>
            <a:spLocks noGrp="1"/>
          </p:cNvSpPr>
          <p:nvPr>
            <p:ph type="title"/>
          </p:nvPr>
        </p:nvSpPr>
        <p:spPr/>
        <p:txBody>
          <a:bodyPr/>
          <a:lstStyle/>
          <a:p>
            <a:r>
              <a:rPr lang="nb-NO" smtClean="0"/>
              <a:t>Klikk for å redigere tittelstil</a:t>
            </a:r>
            <a:endParaRPr lang="nb-NO"/>
          </a:p>
        </p:txBody>
      </p:sp>
      <p:sp>
        <p:nvSpPr>
          <p:cNvPr id="3" name="Plassholder for innhold 2">
            <a:extLst>
              <a:ext uri="{FF2B5EF4-FFF2-40B4-BE49-F238E27FC236}">
                <a16:creationId xmlns="" xmlns:a16="http://schemas.microsoft.com/office/drawing/2014/main" id="{C68B7CF3-00A0-472B-8D13-4F9BD411669C}"/>
              </a:ext>
            </a:extLst>
          </p:cNvPr>
          <p:cNvSpPr>
            <a:spLocks noGrp="1"/>
          </p:cNvSpPr>
          <p:nvPr>
            <p:ph sz="half" idx="1"/>
          </p:nvPr>
        </p:nvSpPr>
        <p:spPr>
          <a:xfrm>
            <a:off x="838200" y="1825625"/>
            <a:ext cx="5181600" cy="36607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a:extLst>
              <a:ext uri="{FF2B5EF4-FFF2-40B4-BE49-F238E27FC236}">
                <a16:creationId xmlns="" xmlns:a16="http://schemas.microsoft.com/office/drawing/2014/main" id="{6C8E5455-3D59-4FA3-A1BA-DEA033D3EE36}"/>
              </a:ext>
            </a:extLst>
          </p:cNvPr>
          <p:cNvSpPr>
            <a:spLocks noGrp="1"/>
          </p:cNvSpPr>
          <p:nvPr>
            <p:ph sz="half" idx="2"/>
          </p:nvPr>
        </p:nvSpPr>
        <p:spPr>
          <a:xfrm>
            <a:off x="6172200" y="1825625"/>
            <a:ext cx="5181600" cy="36607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a:extLst>
              <a:ext uri="{FF2B5EF4-FFF2-40B4-BE49-F238E27FC236}">
                <a16:creationId xmlns=""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6" name="Plassholder for bunntekst 5">
            <a:extLst>
              <a:ext uri="{FF2B5EF4-FFF2-40B4-BE49-F238E27FC236}">
                <a16:creationId xmlns=""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71747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92FC42E7-C7B6-4BB1-8678-1916449E1104}"/>
              </a:ext>
            </a:extLst>
          </p:cNvPr>
          <p:cNvSpPr>
            <a:spLocks noGrp="1"/>
          </p:cNvSpPr>
          <p:nvPr>
            <p:ph type="title"/>
          </p:nvPr>
        </p:nvSpPr>
        <p:spPr/>
        <p:txBody>
          <a:bodyPr/>
          <a:lstStyle/>
          <a:p>
            <a:r>
              <a:rPr lang="nb-NO" smtClean="0"/>
              <a:t>Klikk for å redigere tittelstil</a:t>
            </a:r>
            <a:endParaRPr lang="nb-NO"/>
          </a:p>
        </p:txBody>
      </p:sp>
      <p:sp>
        <p:nvSpPr>
          <p:cNvPr id="3" name="Plassholder for dato 2">
            <a:extLst>
              <a:ext uri="{FF2B5EF4-FFF2-40B4-BE49-F238E27FC236}">
                <a16:creationId xmlns="" xmlns:a16="http://schemas.microsoft.com/office/drawing/2014/main" id="{18FC5351-58AB-4694-B2C5-C21BBC385F1E}"/>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4" name="Plassholder for bunntekst 3">
            <a:extLst>
              <a:ext uri="{FF2B5EF4-FFF2-40B4-BE49-F238E27FC236}">
                <a16:creationId xmlns="" xmlns:a16="http://schemas.microsoft.com/office/drawing/2014/main" id="{FD0D3338-C838-4294-B690-189DBEA7A90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 xmlns:a16="http://schemas.microsoft.com/office/drawing/2014/main" id="{2A64C9D0-EBD5-4D33-BD7B-CCF2F5E153ED}"/>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62793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 xmlns:a16="http://schemas.microsoft.com/office/drawing/2014/main" id="{A03B7481-3688-4B04-B67E-23B7FD9FEB4B}"/>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3" name="Plassholder for bunntekst 2">
            <a:extLst>
              <a:ext uri="{FF2B5EF4-FFF2-40B4-BE49-F238E27FC236}">
                <a16:creationId xmlns="" xmlns:a16="http://schemas.microsoft.com/office/drawing/2014/main" id="{7F73DD26-4037-4A18-A05E-AA134B9DA90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 xmlns:a16="http://schemas.microsoft.com/office/drawing/2014/main" id="{F496E061-70AD-45E6-B695-FC98F9148117}"/>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71027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888D2398-FC0D-4E0C-B5AD-8C2E8FAF03F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smtClean="0"/>
              <a:t>Klikk for å redigere tittelstil</a:t>
            </a:r>
            <a:endParaRPr lang="nb-NO" dirty="0"/>
          </a:p>
        </p:txBody>
      </p:sp>
      <p:sp>
        <p:nvSpPr>
          <p:cNvPr id="3" name="Plassholder for tekst 2">
            <a:extLst>
              <a:ext uri="{FF2B5EF4-FFF2-40B4-BE49-F238E27FC236}">
                <a16:creationId xmlns="" xmlns:a16="http://schemas.microsoft.com/office/drawing/2014/main" id="{C8449673-CC7C-4DA6-A417-52E1BA9E8A22}"/>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a:extLst>
              <a:ext uri="{FF2B5EF4-FFF2-40B4-BE49-F238E27FC236}">
                <a16:creationId xmlns=""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27.11.2019</a:t>
            </a:fld>
            <a:endParaRPr lang="nb-NO"/>
          </a:p>
        </p:txBody>
      </p:sp>
      <p:sp>
        <p:nvSpPr>
          <p:cNvPr id="5" name="Plassholder for bunntekst 4">
            <a:extLst>
              <a:ext uri="{FF2B5EF4-FFF2-40B4-BE49-F238E27FC236}">
                <a16:creationId xmlns=""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7">
            <a:extLst>
              <a:ext uri="{FF2B5EF4-FFF2-40B4-BE49-F238E27FC236}">
                <a16:creationId xmlns="" xmlns:a16="http://schemas.microsoft.com/office/drawing/2014/main" id="{A87EF4F6-FD80-4958-8E24-E37042191401}"/>
              </a:ext>
            </a:extLst>
          </p:cNvPr>
          <p:cNvSpPr>
            <a:spLocks noGrp="1"/>
          </p:cNvSpPr>
          <p:nvPr>
            <p:ph type="pic" sz="quarter" idx="13"/>
          </p:nvPr>
        </p:nvSpPr>
        <p:spPr>
          <a:xfrm>
            <a:off x="8516983" y="1"/>
            <a:ext cx="3675017" cy="5928526"/>
          </a:xfrm>
        </p:spPr>
        <p:txBody>
          <a:bodyPr/>
          <a:lstStyle/>
          <a:p>
            <a:r>
              <a:rPr lang="nb-NO" smtClean="0"/>
              <a:t>Klikk ikonet for å legge til et bilde</a:t>
            </a:r>
            <a:endParaRPr lang="nb-NO"/>
          </a:p>
        </p:txBody>
      </p:sp>
    </p:spTree>
    <p:extLst>
      <p:ext uri="{BB962C8B-B14F-4D97-AF65-F5344CB8AC3E}">
        <p14:creationId xmlns:p14="http://schemas.microsoft.com/office/powerpoint/2010/main" val="18235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 xmlns:a16="http://schemas.microsoft.com/office/drawing/2014/main" id="{63F13CE7-7E72-49FD-9179-672195AA84B6}"/>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 xmlns:a16="http://schemas.microsoft.com/office/drawing/2014/main" id="{31C6E529-3426-4CD8-8DE8-704A002609E3}"/>
              </a:ext>
            </a:extLst>
          </p:cNvPr>
          <p:cNvSpPr>
            <a:spLocks noGrp="1"/>
          </p:cNvSpPr>
          <p:nvPr>
            <p:ph type="body" idx="1"/>
          </p:nvPr>
        </p:nvSpPr>
        <p:spPr>
          <a:xfrm>
            <a:off x="838200" y="1825625"/>
            <a:ext cx="10515600" cy="3660775"/>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 xmlns:a16="http://schemas.microsoft.com/office/drawing/2014/main" id="{D905DCFF-9452-43CA-A8F2-63B746EF635B}"/>
              </a:ext>
            </a:extLst>
          </p:cNvPr>
          <p:cNvSpPr>
            <a:spLocks noGrp="1"/>
          </p:cNvSpPr>
          <p:nvPr>
            <p:ph type="dt" sz="half" idx="2"/>
          </p:nvPr>
        </p:nvSpPr>
        <p:spPr>
          <a:xfrm>
            <a:off x="2380593" y="6292742"/>
            <a:ext cx="1200806" cy="365125"/>
          </a:xfrm>
          <a:prstGeom prst="rect">
            <a:avLst/>
          </a:prstGeom>
        </p:spPr>
        <p:txBody>
          <a:bodyPr vert="horz" lIns="91440" tIns="45720" rIns="91440" bIns="45720" rtlCol="0" anchor="ctr"/>
          <a:lstStyle>
            <a:lvl1pPr algn="l">
              <a:defRPr sz="1200" b="1">
                <a:solidFill>
                  <a:srgbClr val="004A93"/>
                </a:solidFill>
              </a:defRPr>
            </a:lvl1pPr>
          </a:lstStyle>
          <a:p>
            <a:fld id="{958FF766-412E-462A-8F5D-C7E95663E47D}" type="datetimeFigureOut">
              <a:rPr lang="nb-NO" smtClean="0"/>
              <a:pPr/>
              <a:t>27.11.2019</a:t>
            </a:fld>
            <a:endParaRPr lang="nb-NO" dirty="0"/>
          </a:p>
        </p:txBody>
      </p:sp>
      <p:sp>
        <p:nvSpPr>
          <p:cNvPr id="5" name="Plassholder for bunntekst 4">
            <a:extLst>
              <a:ext uri="{FF2B5EF4-FFF2-40B4-BE49-F238E27FC236}">
                <a16:creationId xmlns="" xmlns:a16="http://schemas.microsoft.com/office/drawing/2014/main" id="{E2F726A0-91AD-490D-8F7E-2F883D0BDC06}"/>
              </a:ext>
            </a:extLst>
          </p:cNvPr>
          <p:cNvSpPr>
            <a:spLocks noGrp="1"/>
          </p:cNvSpPr>
          <p:nvPr>
            <p:ph type="ftr" sz="quarter" idx="3"/>
          </p:nvPr>
        </p:nvSpPr>
        <p:spPr>
          <a:xfrm>
            <a:off x="3723500" y="6292742"/>
            <a:ext cx="6208704" cy="365125"/>
          </a:xfrm>
          <a:prstGeom prst="rect">
            <a:avLst/>
          </a:prstGeom>
        </p:spPr>
        <p:txBody>
          <a:bodyPr vert="horz" lIns="91440" tIns="45720" rIns="91440" bIns="45720" rtlCol="0" anchor="ctr"/>
          <a:lstStyle>
            <a:lvl1pPr algn="ctr">
              <a:defRPr sz="1200" b="1">
                <a:solidFill>
                  <a:srgbClr val="004A93"/>
                </a:solidFill>
              </a:defRPr>
            </a:lvl1pPr>
          </a:lstStyle>
          <a:p>
            <a:endParaRPr lang="nb-NO" dirty="0"/>
          </a:p>
        </p:txBody>
      </p:sp>
      <p:sp>
        <p:nvSpPr>
          <p:cNvPr id="6" name="Plassholder for lysbildenummer 5">
            <a:extLst>
              <a:ext uri="{FF2B5EF4-FFF2-40B4-BE49-F238E27FC236}">
                <a16:creationId xmlns="" xmlns:a16="http://schemas.microsoft.com/office/drawing/2014/main" id="{76EDB195-5C8F-492E-BE84-4A9C1B3F7A90}"/>
              </a:ext>
            </a:extLst>
          </p:cNvPr>
          <p:cNvSpPr>
            <a:spLocks noGrp="1"/>
          </p:cNvSpPr>
          <p:nvPr>
            <p:ph type="sldNum" sz="quarter" idx="4"/>
          </p:nvPr>
        </p:nvSpPr>
        <p:spPr>
          <a:xfrm>
            <a:off x="10074303" y="6292742"/>
            <a:ext cx="859083" cy="365125"/>
          </a:xfrm>
          <a:prstGeom prst="rect">
            <a:avLst/>
          </a:prstGeom>
        </p:spPr>
        <p:txBody>
          <a:bodyPr vert="horz" lIns="91440" tIns="45720" rIns="91440" bIns="45720" rtlCol="0" anchor="ctr"/>
          <a:lstStyle>
            <a:lvl1pPr algn="r">
              <a:defRPr sz="1200" b="1">
                <a:solidFill>
                  <a:srgbClr val="004A93"/>
                </a:solidFill>
              </a:defRPr>
            </a:lvl1pPr>
          </a:lstStyle>
          <a:p>
            <a:fld id="{06668B70-52D5-4929-987C-994778F03EBF}" type="slidenum">
              <a:rPr lang="nb-NO" smtClean="0"/>
              <a:pPr/>
              <a:t>‹#›</a:t>
            </a:fld>
            <a:endParaRPr lang="nb-NO" dirty="0"/>
          </a:p>
        </p:txBody>
      </p:sp>
      <p:pic>
        <p:nvPicPr>
          <p:cNvPr id="10" name="Bilde 9">
            <a:extLst>
              <a:ext uri="{FF2B5EF4-FFF2-40B4-BE49-F238E27FC236}">
                <a16:creationId xmlns="" xmlns:a16="http://schemas.microsoft.com/office/drawing/2014/main" id="{DEDE010E-7568-42CB-990A-AAD7ACCD914C}"/>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84935" y="6292868"/>
            <a:ext cx="1698307" cy="360432"/>
          </a:xfrm>
          <a:prstGeom prst="rect">
            <a:avLst/>
          </a:prstGeom>
        </p:spPr>
      </p:pic>
      <p:pic>
        <p:nvPicPr>
          <p:cNvPr id="12" name="Bilde 11">
            <a:extLst>
              <a:ext uri="{FF2B5EF4-FFF2-40B4-BE49-F238E27FC236}">
                <a16:creationId xmlns="" xmlns:a16="http://schemas.microsoft.com/office/drawing/2014/main" id="{7BE4884A-7C66-4471-9DC2-28A0785C029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075486" y="6256460"/>
            <a:ext cx="474315" cy="416546"/>
          </a:xfrm>
          <a:prstGeom prst="rect">
            <a:avLst/>
          </a:prstGeom>
        </p:spPr>
      </p:pic>
    </p:spTree>
    <p:extLst>
      <p:ext uri="{BB962C8B-B14F-4D97-AF65-F5344CB8AC3E}">
        <p14:creationId xmlns:p14="http://schemas.microsoft.com/office/powerpoint/2010/main" val="425395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1" r:id="rId4"/>
    <p:sldLayoutId id="2147483672" r:id="rId5"/>
    <p:sldLayoutId id="2147483670" r:id="rId6"/>
    <p:sldLayoutId id="2147483654" r:id="rId7"/>
    <p:sldLayoutId id="2147483655" r:id="rId8"/>
    <p:sldLayoutId id="2147483651" r:id="rId9"/>
    <p:sldLayoutId id="2147483674" r:id="rId10"/>
    <p:sldLayoutId id="2147483660" r:id="rId11"/>
    <p:sldLayoutId id="2147483675" r:id="rId12"/>
    <p:sldLayoutId id="2147483661" r:id="rId13"/>
    <p:sldLayoutId id="2147483676" r:id="rId14"/>
    <p:sldLayoutId id="2147483673" r:id="rId15"/>
    <p:sldLayoutId id="2147483677" r:id="rId16"/>
    <p:sldLayoutId id="2147483664" r:id="rId17"/>
    <p:sldLayoutId id="2147483678" r:id="rId18"/>
    <p:sldLayoutId id="2147483665" r:id="rId19"/>
    <p:sldLayoutId id="2147483679" r:id="rId20"/>
    <p:sldLayoutId id="2147483666" r:id="rId21"/>
    <p:sldLayoutId id="2147483680" r:id="rId22"/>
    <p:sldLayoutId id="2147483667" r:id="rId23"/>
    <p:sldLayoutId id="2147483681" r:id="rId24"/>
    <p:sldLayoutId id="2147483668" r:id="rId25"/>
    <p:sldLayoutId id="2147483682" r:id="rId26"/>
    <p:sldLayoutId id="2147483683" r:id="rId27"/>
  </p:sldLayoutIdLst>
  <p:txStyles>
    <p:title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ffectivehealthcare.ahrq.gov/registries-guide-3.cf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883138" y="742463"/>
            <a:ext cx="10363200" cy="2045190"/>
          </a:xfrm>
        </p:spPr>
        <p:txBody>
          <a:bodyPr>
            <a:normAutofit fontScale="90000"/>
          </a:bodyPr>
          <a:lstStyle/>
          <a:p>
            <a:r>
              <a:rPr lang="nb-NO" b="0" dirty="0"/>
              <a:t/>
            </a:r>
            <a:br>
              <a:rPr lang="nb-NO" b="0" dirty="0"/>
            </a:br>
            <a:r>
              <a:rPr lang="nb-NO" sz="6000" dirty="0" smtClean="0"/>
              <a:t>OUS </a:t>
            </a:r>
            <a:r>
              <a:rPr lang="nb-NO" sz="6000" dirty="0"/>
              <a:t>smerteregister (OPR): </a:t>
            </a:r>
            <a:r>
              <a:rPr lang="nb-NO" dirty="0" smtClean="0"/>
              <a:t/>
            </a:r>
            <a:br>
              <a:rPr lang="nb-NO" dirty="0" smtClean="0"/>
            </a:br>
            <a:r>
              <a:rPr lang="nb-NO" dirty="0" smtClean="0"/>
              <a:t/>
            </a:r>
            <a:br>
              <a:rPr lang="nb-NO" dirty="0" smtClean="0"/>
            </a:br>
            <a:r>
              <a:rPr lang="nb-NO" dirty="0" smtClean="0"/>
              <a:t>Register og registerløsning </a:t>
            </a:r>
            <a:r>
              <a:rPr lang="nb-NO" dirty="0"/>
              <a:t>i </a:t>
            </a:r>
            <a:r>
              <a:rPr lang="nb-NO" dirty="0" smtClean="0"/>
              <a:t>Helse Sørøst</a:t>
            </a:r>
            <a:br>
              <a:rPr lang="nb-NO" dirty="0" smtClean="0"/>
            </a:br>
            <a:r>
              <a:rPr lang="nb-NO" dirty="0"/>
              <a:t>	</a:t>
            </a:r>
            <a:r>
              <a:rPr lang="nb-NO" dirty="0" smtClean="0"/>
              <a:t>- aktuelt for andre smertepoliklinikker? </a:t>
            </a:r>
            <a:endParaRPr lang="nb-NO" dirty="0"/>
          </a:p>
        </p:txBody>
      </p:sp>
      <p:sp>
        <p:nvSpPr>
          <p:cNvPr id="4" name="Undertittel 3"/>
          <p:cNvSpPr>
            <a:spLocks noGrp="1"/>
          </p:cNvSpPr>
          <p:nvPr>
            <p:ph type="subTitle" idx="1"/>
          </p:nvPr>
        </p:nvSpPr>
        <p:spPr>
          <a:xfrm>
            <a:off x="2959510" y="4063181"/>
            <a:ext cx="8534400" cy="1752600"/>
          </a:xfrm>
        </p:spPr>
        <p:txBody>
          <a:bodyPr>
            <a:normAutofit fontScale="92500" lnSpcReduction="10000"/>
          </a:bodyPr>
          <a:lstStyle/>
          <a:p>
            <a:endParaRPr lang="nb-NO" dirty="0"/>
          </a:p>
          <a:p>
            <a:pPr algn="r"/>
            <a:r>
              <a:rPr lang="nb-NO" dirty="0" smtClean="0"/>
              <a:t>Christopher Ekholdt</a:t>
            </a:r>
          </a:p>
          <a:p>
            <a:pPr algn="r"/>
            <a:r>
              <a:rPr lang="nb-NO" dirty="0" smtClean="0"/>
              <a:t>Forskningskoordinator (og sykepleier)</a:t>
            </a:r>
          </a:p>
          <a:p>
            <a:pPr algn="r"/>
            <a:r>
              <a:rPr lang="nb-NO" dirty="0" smtClean="0"/>
              <a:t>Avdeling for smertebehandling, OUS</a:t>
            </a:r>
            <a:endParaRPr lang="nb-NO" dirty="0"/>
          </a:p>
        </p:txBody>
      </p:sp>
    </p:spTree>
    <p:extLst>
      <p:ext uri="{BB962C8B-B14F-4D97-AF65-F5344CB8AC3E}">
        <p14:creationId xmlns:p14="http://schemas.microsoft.com/office/powerpoint/2010/main" val="253064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Virksomhetsregistrering - prosedyrekoder</a:t>
            </a:r>
            <a:endParaRPr lang="nb-N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639" y="1165745"/>
            <a:ext cx="8350199" cy="527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916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Klinisk bruk – strukturert oppfølging</a:t>
            </a:r>
            <a:endParaRPr lang="nb-N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155" y="1106350"/>
            <a:ext cx="9108051" cy="575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9261987" y="4758813"/>
            <a:ext cx="1042219" cy="639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Rapport</a:t>
            </a:r>
            <a:endParaRPr lang="nb-NO" dirty="0"/>
          </a:p>
        </p:txBody>
      </p:sp>
      <p:cxnSp>
        <p:nvCxnSpPr>
          <p:cNvPr id="7" name="Rett linje 6"/>
          <p:cNvCxnSpPr/>
          <p:nvPr/>
        </p:nvCxnSpPr>
        <p:spPr>
          <a:xfrm flipV="1">
            <a:off x="10304206" y="3618271"/>
            <a:ext cx="393291" cy="1140542"/>
          </a:xfrm>
          <a:prstGeom prst="line">
            <a:avLst/>
          </a:prstGeom>
        </p:spPr>
        <p:style>
          <a:lnRef idx="1">
            <a:schemeClr val="accent1"/>
          </a:lnRef>
          <a:fillRef idx="0">
            <a:schemeClr val="accent1"/>
          </a:fillRef>
          <a:effectRef idx="0">
            <a:schemeClr val="accent1"/>
          </a:effectRef>
          <a:fontRef idx="minor">
            <a:schemeClr val="tx1"/>
          </a:fontRef>
        </p:style>
      </p:cxnSp>
      <p:sp>
        <p:nvSpPr>
          <p:cNvPr id="9" name="Rektangel 8"/>
          <p:cNvSpPr/>
          <p:nvPr/>
        </p:nvSpPr>
        <p:spPr>
          <a:xfrm>
            <a:off x="10697497" y="3618271"/>
            <a:ext cx="1386348" cy="1956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Enkel rapport kan genereres for kopiering inn i </a:t>
            </a:r>
            <a:r>
              <a:rPr lang="nb-NO" dirty="0" err="1" smtClean="0"/>
              <a:t>Dips</a:t>
            </a:r>
            <a:endParaRPr lang="nb-NO" dirty="0"/>
          </a:p>
        </p:txBody>
      </p:sp>
      <p:cxnSp>
        <p:nvCxnSpPr>
          <p:cNvPr id="11" name="Rett linje 10"/>
          <p:cNvCxnSpPr/>
          <p:nvPr/>
        </p:nvCxnSpPr>
        <p:spPr>
          <a:xfrm>
            <a:off x="10304206" y="5397910"/>
            <a:ext cx="393291" cy="1769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41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Virksomhet – Rapporter er lett tilgjengelige</a:t>
            </a:r>
            <a:endParaRPr lang="nb-NO"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229" y="1160309"/>
            <a:ext cx="987742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343" y="2270177"/>
            <a:ext cx="81724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951" y="1128713"/>
            <a:ext cx="699135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5998" y="983226"/>
            <a:ext cx="324802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3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med pasientrapporterte utfall?</a:t>
            </a:r>
            <a:endParaRPr lang="nb-NO" dirty="0"/>
          </a:p>
        </p:txBody>
      </p:sp>
      <p:sp>
        <p:nvSpPr>
          <p:cNvPr id="3" name="Plassholder for innhold 2"/>
          <p:cNvSpPr>
            <a:spLocks noGrp="1"/>
          </p:cNvSpPr>
          <p:nvPr>
            <p:ph idx="1"/>
          </p:nvPr>
        </p:nvSpPr>
        <p:spPr/>
        <p:txBody>
          <a:bodyPr/>
          <a:lstStyle/>
          <a:p>
            <a:r>
              <a:rPr lang="nb-NO" dirty="0" smtClean="0"/>
              <a:t>Kan benytte skjema i Medinsight</a:t>
            </a:r>
          </a:p>
          <a:p>
            <a:endParaRPr lang="nb-N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754" y="2251894"/>
            <a:ext cx="945832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716" y="931690"/>
            <a:ext cx="5024284" cy="592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363" y="3758072"/>
            <a:ext cx="11715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1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Oppfølging - Hva med utsendelse via internett?</a:t>
            </a:r>
            <a:endParaRPr lang="nb-NO" dirty="0"/>
          </a:p>
        </p:txBody>
      </p:sp>
      <p:sp>
        <p:nvSpPr>
          <p:cNvPr id="3" name="Plassholder for innhold 2"/>
          <p:cNvSpPr>
            <a:spLocks noGrp="1"/>
          </p:cNvSpPr>
          <p:nvPr>
            <p:ph idx="1"/>
          </p:nvPr>
        </p:nvSpPr>
        <p:spPr>
          <a:xfrm>
            <a:off x="385909" y="1737134"/>
            <a:ext cx="10515600" cy="3660775"/>
          </a:xfrm>
        </p:spPr>
        <p:txBody>
          <a:bodyPr>
            <a:normAutofit fontScale="92500" lnSpcReduction="10000"/>
          </a:bodyPr>
          <a:lstStyle/>
          <a:p>
            <a:r>
              <a:rPr lang="nb-NO" dirty="0" smtClean="0"/>
              <a:t>Nåværende løsning for OUS smerteregister er lisensbasert/</a:t>
            </a:r>
            <a:br>
              <a:rPr lang="nb-NO" dirty="0" smtClean="0"/>
            </a:br>
            <a:r>
              <a:rPr lang="nb-NO" dirty="0" smtClean="0"/>
              <a:t>privat utviklet</a:t>
            </a:r>
          </a:p>
          <a:p>
            <a:pPr lvl="1"/>
            <a:r>
              <a:rPr lang="nb-NO" dirty="0" smtClean="0"/>
              <a:t>Ikke ønskelig å bredde ut</a:t>
            </a:r>
          </a:p>
          <a:p>
            <a:pPr lvl="1"/>
            <a:endParaRPr lang="nb-NO" dirty="0" smtClean="0"/>
          </a:p>
          <a:p>
            <a:r>
              <a:rPr lang="nb-NO" dirty="0" smtClean="0"/>
              <a:t>UiO-utviklet system, Nettskjema/TSD, er tilgjengelig. </a:t>
            </a:r>
          </a:p>
          <a:p>
            <a:pPr lvl="1"/>
            <a:r>
              <a:rPr lang="nb-NO" dirty="0" smtClean="0"/>
              <a:t>Gratis</a:t>
            </a:r>
          </a:p>
          <a:p>
            <a:pPr lvl="1"/>
            <a:r>
              <a:rPr lang="nb-NO" dirty="0" smtClean="0"/>
              <a:t>Helse Sørøst har avtale med UiO</a:t>
            </a:r>
          </a:p>
          <a:p>
            <a:pPr lvl="1"/>
            <a:r>
              <a:rPr lang="nb-NO" dirty="0" smtClean="0"/>
              <a:t>Manuell utsending av skjemaer</a:t>
            </a:r>
          </a:p>
          <a:p>
            <a:pPr lvl="2"/>
            <a:r>
              <a:rPr lang="nb-NO" dirty="0" smtClean="0"/>
              <a:t>Rapport kan genereres i Medinsight for å få påminnelse om utsendelser</a:t>
            </a:r>
          </a:p>
          <a:p>
            <a:pPr lvl="1"/>
            <a:r>
              <a:rPr lang="nb-NO" dirty="0" smtClean="0"/>
              <a:t>Passer til mobiltelefon</a:t>
            </a:r>
            <a:endParaRPr lang="nb-NO" dirty="0"/>
          </a:p>
          <a:p>
            <a:pPr lvl="1"/>
            <a:endParaRPr lang="nb-NO" dirty="0"/>
          </a:p>
        </p:txBody>
      </p:sp>
      <p:sp>
        <p:nvSpPr>
          <p:cNvPr id="4" name="TekstSylinder 3"/>
          <p:cNvSpPr txBox="1"/>
          <p:nvPr/>
        </p:nvSpPr>
        <p:spPr>
          <a:xfrm>
            <a:off x="9650109" y="822964"/>
            <a:ext cx="2468148" cy="646331"/>
          </a:xfrm>
          <a:prstGeom prst="rect">
            <a:avLst/>
          </a:prstGeom>
          <a:noFill/>
        </p:spPr>
        <p:txBody>
          <a:bodyPr wrap="square" rtlCol="0">
            <a:spAutoFit/>
          </a:bodyPr>
          <a:lstStyle/>
          <a:p>
            <a:r>
              <a:rPr lang="nb-NO" b="1" dirty="0" smtClean="0"/>
              <a:t>Invitasjon via mail: Mobil/nettbrett/PC</a:t>
            </a:r>
            <a:endParaRPr lang="nb-NO" b="1" dirty="0"/>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0395" y="1469295"/>
            <a:ext cx="2949929" cy="543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9409219" y="678426"/>
            <a:ext cx="2782781" cy="617957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360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Smertepoliklinikker ved andre foretak kan bruke registeret</a:t>
            </a:r>
            <a:endParaRPr lang="nb-NO" dirty="0"/>
          </a:p>
        </p:txBody>
      </p:sp>
      <p:sp>
        <p:nvSpPr>
          <p:cNvPr id="3" name="Plassholder for innhold 2"/>
          <p:cNvSpPr>
            <a:spLocks noGrp="1"/>
          </p:cNvSpPr>
          <p:nvPr>
            <p:ph idx="1"/>
          </p:nvPr>
        </p:nvSpPr>
        <p:spPr/>
        <p:txBody>
          <a:bodyPr>
            <a:normAutofit/>
          </a:bodyPr>
          <a:lstStyle/>
          <a:p>
            <a:r>
              <a:rPr lang="nb-NO" dirty="0" smtClean="0"/>
              <a:t>Foretak i Helse Sørøst med tilgang til OUS-utviklet program: Medinsight</a:t>
            </a:r>
          </a:p>
          <a:p>
            <a:r>
              <a:rPr lang="nb-NO" dirty="0" smtClean="0"/>
              <a:t>Databaseoppsettet eksporteres til aktuelle foretak</a:t>
            </a:r>
          </a:p>
          <a:p>
            <a:endParaRPr lang="nb-NO" dirty="0"/>
          </a:p>
          <a:p>
            <a:r>
              <a:rPr lang="nb-NO" dirty="0" smtClean="0"/>
              <a:t>Får tilgang til egne data</a:t>
            </a:r>
          </a:p>
          <a:p>
            <a:r>
              <a:rPr lang="nb-NO" dirty="0" smtClean="0"/>
              <a:t>Data kan sammenstilles med andre foretak (egne prosesser/prosjekter </a:t>
            </a:r>
            <a:r>
              <a:rPr lang="nb-NO" dirty="0" err="1" smtClean="0"/>
              <a:t>ift</a:t>
            </a:r>
            <a:r>
              <a:rPr lang="nb-NO" dirty="0" smtClean="0"/>
              <a:t> personvern)</a:t>
            </a:r>
            <a:endParaRPr lang="nb-NO" dirty="0"/>
          </a:p>
        </p:txBody>
      </p:sp>
    </p:spTree>
    <p:extLst>
      <p:ext uri="{BB962C8B-B14F-4D97-AF65-F5344CB8AC3E}">
        <p14:creationId xmlns:p14="http://schemas.microsoft.com/office/powerpoint/2010/main" val="46289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4345" y="185016"/>
            <a:ext cx="10515600" cy="1325563"/>
          </a:xfrm>
        </p:spPr>
        <p:txBody>
          <a:bodyPr/>
          <a:lstStyle/>
          <a:p>
            <a:r>
              <a:rPr lang="nb-NO" dirty="0" smtClean="0"/>
              <a:t>OUS virksomhetsregistrering - Medinsight</a:t>
            </a:r>
            <a:endParaRPr lang="nb-NO" dirty="0"/>
          </a:p>
        </p:txBody>
      </p:sp>
      <p:sp>
        <p:nvSpPr>
          <p:cNvPr id="3" name="Plassholder for innhold 2"/>
          <p:cNvSpPr>
            <a:spLocks noGrp="1"/>
          </p:cNvSpPr>
          <p:nvPr>
            <p:ph idx="1"/>
          </p:nvPr>
        </p:nvSpPr>
        <p:spPr>
          <a:xfrm>
            <a:off x="838200" y="1049770"/>
            <a:ext cx="10515600" cy="3660775"/>
          </a:xfrm>
        </p:spPr>
        <p:txBody>
          <a:bodyPr/>
          <a:lstStyle/>
          <a:p>
            <a:pPr marL="0" indent="0">
              <a:buNone/>
            </a:pPr>
            <a:r>
              <a:rPr lang="nb-NO" dirty="0" smtClean="0"/>
              <a:t>Medinsight er OUS-utviklet program</a:t>
            </a:r>
          </a:p>
          <a:p>
            <a:pPr marL="0" indent="0">
              <a:buNone/>
            </a:pPr>
            <a:r>
              <a:rPr lang="nb-NO" dirty="0" smtClean="0"/>
              <a:t>I utgangpunktet gratis</a:t>
            </a: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2055470064"/>
              </p:ext>
            </p:extLst>
          </p:nvPr>
        </p:nvGraphicFramePr>
        <p:xfrm>
          <a:off x="457206" y="2063435"/>
          <a:ext cx="11166763" cy="3398465"/>
        </p:xfrm>
        <a:graphic>
          <a:graphicData uri="http://schemas.openxmlformats.org/drawingml/2006/table">
            <a:tbl>
              <a:tblPr firstRow="1" bandRow="1">
                <a:tableStyleId>{5C22544A-7EE6-4342-B048-85BDC9FD1C3A}</a:tableStyleId>
              </a:tblPr>
              <a:tblGrid>
                <a:gridCol w="3336724"/>
                <a:gridCol w="7830039"/>
              </a:tblGrid>
              <a:tr h="431745">
                <a:tc gridSpan="2">
                  <a:txBody>
                    <a:bodyPr/>
                    <a:lstStyle/>
                    <a:p>
                      <a:r>
                        <a:rPr lang="nb-NO" dirty="0" smtClean="0"/>
                        <a:t>Er Medinsight tilgjengelig?</a:t>
                      </a:r>
                      <a:endParaRPr lang="nb-NO" dirty="0"/>
                    </a:p>
                  </a:txBody>
                  <a:tcPr/>
                </a:tc>
                <a:tc hMerge="1">
                  <a:txBody>
                    <a:bodyPr/>
                    <a:lstStyle/>
                    <a:p>
                      <a:endParaRPr lang="nb-NO" dirty="0"/>
                    </a:p>
                  </a:txBody>
                  <a:tcPr/>
                </a:tc>
              </a:tr>
              <a:tr h="370840">
                <a:tc>
                  <a:txBody>
                    <a:bodyPr/>
                    <a:lstStyle/>
                    <a:p>
                      <a:r>
                        <a:rPr lang="nb-NO" dirty="0" smtClean="0"/>
                        <a:t>Sykehuset Østfold</a:t>
                      </a:r>
                      <a:endParaRPr lang="nb-NO" dirty="0"/>
                    </a:p>
                  </a:txBody>
                  <a:tcPr/>
                </a:tc>
                <a:tc>
                  <a:txBody>
                    <a:bodyPr/>
                    <a:lstStyle/>
                    <a:p>
                      <a:r>
                        <a:rPr lang="nb-NO" dirty="0" smtClean="0"/>
                        <a:t>Installert, annen versjon. Vil være mulig å benytte tilsvarende</a:t>
                      </a:r>
                      <a:r>
                        <a:rPr lang="nb-NO" baseline="0" dirty="0" smtClean="0"/>
                        <a:t> database som OUS</a:t>
                      </a:r>
                      <a:endParaRPr lang="nb-NO" dirty="0"/>
                    </a:p>
                  </a:txBody>
                  <a:tcPr/>
                </a:tc>
              </a:tr>
              <a:tr h="370840">
                <a:tc>
                  <a:txBody>
                    <a:bodyPr/>
                    <a:lstStyle/>
                    <a:p>
                      <a:r>
                        <a:rPr lang="nb-NO" dirty="0" smtClean="0"/>
                        <a:t>Sykehuset Vestfold</a:t>
                      </a:r>
                      <a:endParaRPr lang="nb-N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Installert, annen versjon. Vil være mulig å benytte tilsvarende</a:t>
                      </a:r>
                      <a:r>
                        <a:rPr lang="nb-NO" baseline="0" dirty="0" smtClean="0"/>
                        <a:t> database som OUS</a:t>
                      </a:r>
                      <a:endParaRPr lang="nb-NO" dirty="0" smtClean="0"/>
                    </a:p>
                  </a:txBody>
                  <a:tcPr/>
                </a:tc>
              </a:tr>
              <a:tr h="370840">
                <a:tc>
                  <a:txBody>
                    <a:bodyPr/>
                    <a:lstStyle/>
                    <a:p>
                      <a:r>
                        <a:rPr lang="nb-NO" dirty="0" smtClean="0"/>
                        <a:t>Vestre Viken</a:t>
                      </a:r>
                      <a:endParaRPr lang="nb-NO" dirty="0"/>
                    </a:p>
                  </a:txBody>
                  <a:tcPr/>
                </a:tc>
                <a:tc>
                  <a:txBody>
                    <a:bodyPr/>
                    <a:lstStyle/>
                    <a:p>
                      <a:r>
                        <a:rPr lang="nb-NO" dirty="0" smtClean="0"/>
                        <a:t>Samme som OUS versjon installeres </a:t>
                      </a:r>
                      <a:r>
                        <a:rPr lang="nb-NO" dirty="0" err="1" smtClean="0"/>
                        <a:t>i.l.a</a:t>
                      </a:r>
                      <a:r>
                        <a:rPr lang="nb-NO" dirty="0" smtClean="0"/>
                        <a:t>. nov/</a:t>
                      </a:r>
                      <a:r>
                        <a:rPr lang="nb-NO" dirty="0" err="1" smtClean="0"/>
                        <a:t>des</a:t>
                      </a:r>
                      <a:endParaRPr lang="nb-NO" dirty="0"/>
                    </a:p>
                  </a:txBody>
                  <a:tcPr/>
                </a:tc>
              </a:tr>
              <a:tr h="370840">
                <a:tc>
                  <a:txBody>
                    <a:bodyPr/>
                    <a:lstStyle/>
                    <a:p>
                      <a:r>
                        <a:rPr lang="nb-NO" dirty="0" smtClean="0"/>
                        <a:t>Sørlandet sykehus</a:t>
                      </a:r>
                      <a:endParaRPr lang="nb-NO" dirty="0"/>
                    </a:p>
                  </a:txBody>
                  <a:tcPr/>
                </a:tc>
                <a:tc>
                  <a:txBody>
                    <a:bodyPr/>
                    <a:lstStyle/>
                    <a:p>
                      <a:r>
                        <a:rPr lang="nb-NO" dirty="0" smtClean="0"/>
                        <a:t>Er bestilt,</a:t>
                      </a:r>
                      <a:r>
                        <a:rPr lang="nb-NO" baseline="0" dirty="0" smtClean="0"/>
                        <a:t> installeres på nyåret (samme versjon som OUS)</a:t>
                      </a:r>
                      <a:endParaRPr lang="nb-NO" dirty="0"/>
                    </a:p>
                  </a:txBody>
                  <a:tcPr/>
                </a:tc>
              </a:tr>
              <a:tr h="370840">
                <a:tc>
                  <a:txBody>
                    <a:bodyPr/>
                    <a:lstStyle/>
                    <a:p>
                      <a:r>
                        <a:rPr lang="nb-NO" dirty="0" smtClean="0"/>
                        <a:t>Sykehuset innlandet</a:t>
                      </a:r>
                      <a:endParaRPr lang="nb-NO" dirty="0"/>
                    </a:p>
                  </a:txBody>
                  <a:tcPr/>
                </a:tc>
                <a:tc>
                  <a:txBody>
                    <a:bodyPr/>
                    <a:lstStyle/>
                    <a:p>
                      <a:r>
                        <a:rPr lang="nb-NO" dirty="0" smtClean="0"/>
                        <a:t>Er bestilt, installasjon ikke fastsatt </a:t>
                      </a:r>
                      <a:r>
                        <a:rPr lang="nb-NO" baseline="0" dirty="0" smtClean="0"/>
                        <a:t>(samme versjon som OUS)</a:t>
                      </a:r>
                      <a:endParaRPr lang="nb-NO" dirty="0"/>
                    </a:p>
                  </a:txBody>
                  <a:tcPr/>
                </a:tc>
              </a:tr>
              <a:tr h="370840">
                <a:tc>
                  <a:txBody>
                    <a:bodyPr/>
                    <a:lstStyle/>
                    <a:p>
                      <a:r>
                        <a:rPr lang="nb-NO" dirty="0" smtClean="0"/>
                        <a:t>Sunnaas</a:t>
                      </a:r>
                      <a:endParaRPr lang="nb-NO" dirty="0"/>
                    </a:p>
                  </a:txBody>
                  <a:tcPr/>
                </a:tc>
                <a:tc>
                  <a:txBody>
                    <a:bodyPr/>
                    <a:lstStyle/>
                    <a:p>
                      <a:r>
                        <a:rPr lang="nb-NO" dirty="0" smtClean="0"/>
                        <a:t>Forventer</a:t>
                      </a:r>
                      <a:r>
                        <a:rPr lang="nb-NO" baseline="0" dirty="0" smtClean="0"/>
                        <a:t> bestilling snart (samme versjon som OUS)</a:t>
                      </a:r>
                      <a:endParaRPr lang="nb-NO" dirty="0"/>
                    </a:p>
                  </a:txBody>
                  <a:tcPr/>
                </a:tc>
              </a:tr>
              <a:tr h="370840">
                <a:tc>
                  <a:txBody>
                    <a:bodyPr/>
                    <a:lstStyle/>
                    <a:p>
                      <a:r>
                        <a:rPr lang="nb-NO" dirty="0" smtClean="0"/>
                        <a:t>Sykehuset Telemark</a:t>
                      </a:r>
                      <a:endParaRPr lang="nb-NO" dirty="0"/>
                    </a:p>
                  </a:txBody>
                  <a:tcPr/>
                </a:tc>
                <a:tc>
                  <a:txBody>
                    <a:bodyPr/>
                    <a:lstStyle/>
                    <a:p>
                      <a:r>
                        <a:rPr lang="nb-NO" dirty="0" smtClean="0"/>
                        <a:t>Har ikke bestilt, uvisst om det er planlagt</a:t>
                      </a:r>
                      <a:endParaRPr lang="nb-NO" dirty="0"/>
                    </a:p>
                  </a:txBody>
                  <a:tcPr/>
                </a:tc>
              </a:tr>
              <a:tr h="370840">
                <a:tc>
                  <a:txBody>
                    <a:bodyPr/>
                    <a:lstStyle/>
                    <a:p>
                      <a:r>
                        <a:rPr lang="nb-NO" dirty="0" smtClean="0"/>
                        <a:t>AHUS</a:t>
                      </a:r>
                      <a:endParaRPr lang="nb-N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Har ikke bestilt, uvisst om det er planlagt</a:t>
                      </a:r>
                    </a:p>
                  </a:txBody>
                  <a:tcPr/>
                </a:tc>
              </a:tr>
            </a:tbl>
          </a:graphicData>
        </a:graphic>
      </p:graphicFrame>
    </p:spTree>
    <p:extLst>
      <p:ext uri="{BB962C8B-B14F-4D97-AF65-F5344CB8AC3E}">
        <p14:creationId xmlns:p14="http://schemas.microsoft.com/office/powerpoint/2010/main" val="868825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Hvordan gå frem for andre smertepoliklinikker innad i Helse Sørøst?</a:t>
            </a:r>
            <a:endParaRPr lang="nb-NO" dirty="0"/>
          </a:p>
        </p:txBody>
      </p:sp>
      <p:sp>
        <p:nvSpPr>
          <p:cNvPr id="3" name="Plassholder for innhold 2"/>
          <p:cNvSpPr>
            <a:spLocks noGrp="1"/>
          </p:cNvSpPr>
          <p:nvPr>
            <p:ph idx="1"/>
          </p:nvPr>
        </p:nvSpPr>
        <p:spPr/>
        <p:txBody>
          <a:bodyPr>
            <a:normAutofit fontScale="92500"/>
          </a:bodyPr>
          <a:lstStyle/>
          <a:p>
            <a:r>
              <a:rPr lang="nb-NO" dirty="0" smtClean="0"/>
              <a:t>Snakk med oss</a:t>
            </a:r>
          </a:p>
          <a:p>
            <a:r>
              <a:rPr lang="nb-NO" dirty="0" smtClean="0"/>
              <a:t>Lag et lite prosjekt</a:t>
            </a:r>
          </a:p>
          <a:p>
            <a:pPr lvl="1"/>
            <a:r>
              <a:rPr lang="nb-NO" dirty="0" smtClean="0"/>
              <a:t>Personvern</a:t>
            </a:r>
          </a:p>
          <a:p>
            <a:pPr lvl="1"/>
            <a:r>
              <a:rPr lang="nb-NO" dirty="0" smtClean="0"/>
              <a:t>Organisering</a:t>
            </a:r>
          </a:p>
          <a:p>
            <a:r>
              <a:rPr lang="nb-NO" dirty="0" smtClean="0"/>
              <a:t>Hvis Medinsight-program er bestilt installeres databasen ganske enkelt</a:t>
            </a:r>
          </a:p>
          <a:p>
            <a:r>
              <a:rPr lang="nb-NO" dirty="0" smtClean="0"/>
              <a:t>Endring av rutiner – registrering av pasienter inn i register</a:t>
            </a:r>
          </a:p>
          <a:p>
            <a:pPr lvl="1"/>
            <a:r>
              <a:rPr lang="nb-NO" dirty="0" smtClean="0"/>
              <a:t>Hvordan registrere pasientrapporterte utfallsmål?</a:t>
            </a:r>
          </a:p>
          <a:p>
            <a:pPr lvl="2"/>
            <a:r>
              <a:rPr lang="nb-NO" dirty="0" smtClean="0"/>
              <a:t>Medinsight (via helsepersonell)</a:t>
            </a:r>
          </a:p>
          <a:p>
            <a:pPr lvl="2"/>
            <a:r>
              <a:rPr lang="nb-NO" dirty="0" smtClean="0"/>
              <a:t>Nettskjema (må utvikles noe selv)</a:t>
            </a:r>
          </a:p>
          <a:p>
            <a:pPr lvl="2"/>
            <a:endParaRPr lang="nb-NO" dirty="0" smtClean="0"/>
          </a:p>
          <a:p>
            <a:endParaRPr lang="nb-NO" dirty="0"/>
          </a:p>
        </p:txBody>
      </p:sp>
    </p:spTree>
    <p:extLst>
      <p:ext uri="{BB962C8B-B14F-4D97-AF65-F5344CB8AC3E}">
        <p14:creationId xmlns:p14="http://schemas.microsoft.com/office/powerpoint/2010/main" val="4103150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Referanse	</a:t>
            </a:r>
            <a:endParaRPr lang="nb-NO" dirty="0"/>
          </a:p>
        </p:txBody>
      </p:sp>
      <p:sp>
        <p:nvSpPr>
          <p:cNvPr id="3" name="Content Placeholder 2"/>
          <p:cNvSpPr>
            <a:spLocks noGrp="1"/>
          </p:cNvSpPr>
          <p:nvPr>
            <p:ph idx="1"/>
          </p:nvPr>
        </p:nvSpPr>
        <p:spPr/>
        <p:txBody>
          <a:bodyPr/>
          <a:lstStyle/>
          <a:p>
            <a:r>
              <a:rPr lang="nb-NO" sz="1600" dirty="0" err="1" smtClean="0"/>
              <a:t>Gliklich</a:t>
            </a:r>
            <a:r>
              <a:rPr lang="nb-NO" sz="1600" dirty="0" smtClean="0"/>
              <a:t> </a:t>
            </a:r>
            <a:r>
              <a:rPr lang="nb-NO" sz="1600" dirty="0"/>
              <a:t>R, Dreyer N, </a:t>
            </a:r>
            <a:r>
              <a:rPr lang="nb-NO" sz="1600" dirty="0" err="1"/>
              <a:t>Leavy</a:t>
            </a:r>
            <a:r>
              <a:rPr lang="nb-NO" sz="1600" dirty="0"/>
              <a:t> M, eds. </a:t>
            </a:r>
            <a:r>
              <a:rPr lang="nb-NO" sz="1600" dirty="0" err="1"/>
              <a:t>Registries</a:t>
            </a:r>
            <a:r>
              <a:rPr lang="nb-NO" sz="1600" dirty="0"/>
              <a:t> for </a:t>
            </a:r>
            <a:r>
              <a:rPr lang="nb-NO" sz="1600" dirty="0" err="1"/>
              <a:t>Evaluating</a:t>
            </a:r>
            <a:r>
              <a:rPr lang="nb-NO" sz="1600" dirty="0"/>
              <a:t> </a:t>
            </a:r>
            <a:r>
              <a:rPr lang="nb-NO" sz="1600" dirty="0" err="1"/>
              <a:t>Patient</a:t>
            </a:r>
            <a:r>
              <a:rPr lang="nb-NO" sz="1600" dirty="0"/>
              <a:t> </a:t>
            </a:r>
            <a:r>
              <a:rPr lang="nb-NO" sz="1600" dirty="0" err="1"/>
              <a:t>Outcomes</a:t>
            </a:r>
            <a:r>
              <a:rPr lang="nb-NO" sz="1600" dirty="0"/>
              <a:t>: A </a:t>
            </a:r>
            <a:r>
              <a:rPr lang="nb-NO" sz="1600" dirty="0" err="1"/>
              <a:t>User’s</a:t>
            </a:r>
            <a:r>
              <a:rPr lang="nb-NO" sz="1600" dirty="0"/>
              <a:t> Guide. Third </a:t>
            </a:r>
            <a:r>
              <a:rPr lang="nb-NO" sz="1600" dirty="0" err="1"/>
              <a:t>edition</a:t>
            </a:r>
            <a:r>
              <a:rPr lang="nb-NO" sz="1600" dirty="0"/>
              <a:t>. </a:t>
            </a:r>
            <a:r>
              <a:rPr lang="nb-NO" sz="1600" dirty="0" err="1"/>
              <a:t>Two</a:t>
            </a:r>
            <a:r>
              <a:rPr lang="nb-NO" sz="1600" dirty="0"/>
              <a:t> </a:t>
            </a:r>
            <a:r>
              <a:rPr lang="nb-NO" sz="1600" dirty="0" err="1"/>
              <a:t>volumes</a:t>
            </a:r>
            <a:r>
              <a:rPr lang="nb-NO" sz="1600" dirty="0"/>
              <a:t>. (</a:t>
            </a:r>
            <a:r>
              <a:rPr lang="nb-NO" sz="1600" dirty="0" err="1"/>
              <a:t>Prepared</a:t>
            </a:r>
            <a:r>
              <a:rPr lang="nb-NO" sz="1600" dirty="0"/>
              <a:t> by </a:t>
            </a:r>
            <a:r>
              <a:rPr lang="nb-NO" sz="1600" dirty="0" err="1"/>
              <a:t>the</a:t>
            </a:r>
            <a:r>
              <a:rPr lang="nb-NO" sz="1600" dirty="0"/>
              <a:t> </a:t>
            </a:r>
            <a:r>
              <a:rPr lang="nb-NO" sz="1600" dirty="0" err="1"/>
              <a:t>Outcome</a:t>
            </a:r>
            <a:r>
              <a:rPr lang="nb-NO" sz="1600" dirty="0"/>
              <a:t> </a:t>
            </a:r>
            <a:r>
              <a:rPr lang="nb-NO" sz="1600" dirty="0" err="1"/>
              <a:t>DEcIDE</a:t>
            </a:r>
            <a:r>
              <a:rPr lang="nb-NO" sz="1600" dirty="0"/>
              <a:t> Center [</a:t>
            </a:r>
            <a:r>
              <a:rPr lang="nb-NO" sz="1600" dirty="0" err="1"/>
              <a:t>Outcome</a:t>
            </a:r>
            <a:r>
              <a:rPr lang="nb-NO" sz="1600" dirty="0"/>
              <a:t> Sciences, Inc., a </a:t>
            </a:r>
            <a:r>
              <a:rPr lang="nb-NO" sz="1600" dirty="0" err="1"/>
              <a:t>Quintiles</a:t>
            </a:r>
            <a:r>
              <a:rPr lang="nb-NO" sz="1600" dirty="0"/>
              <a:t> </a:t>
            </a:r>
            <a:r>
              <a:rPr lang="nb-NO" sz="1600" dirty="0" err="1"/>
              <a:t>company</a:t>
            </a:r>
            <a:r>
              <a:rPr lang="nb-NO" sz="1600" dirty="0"/>
              <a:t>] under </a:t>
            </a:r>
            <a:r>
              <a:rPr lang="nb-NO" sz="1600" dirty="0" err="1"/>
              <a:t>Contract</a:t>
            </a:r>
            <a:r>
              <a:rPr lang="nb-NO" sz="1600" dirty="0"/>
              <a:t> No. 290 2005 00351 TO7.) AHRQ </a:t>
            </a:r>
            <a:r>
              <a:rPr lang="nb-NO" sz="1600" dirty="0" err="1"/>
              <a:t>Publication</a:t>
            </a:r>
            <a:r>
              <a:rPr lang="nb-NO" sz="1600" dirty="0"/>
              <a:t> No. 13(14)-EHC111. </a:t>
            </a:r>
            <a:r>
              <a:rPr lang="nb-NO" sz="1600" dirty="0" err="1"/>
              <a:t>Rockville</a:t>
            </a:r>
            <a:r>
              <a:rPr lang="nb-NO" sz="1600" dirty="0"/>
              <a:t>, MD: </a:t>
            </a:r>
            <a:r>
              <a:rPr lang="nb-NO" sz="1600" dirty="0" err="1"/>
              <a:t>Agency</a:t>
            </a:r>
            <a:r>
              <a:rPr lang="nb-NO" sz="1600" dirty="0"/>
              <a:t> for Healthcare Research and </a:t>
            </a:r>
            <a:r>
              <a:rPr lang="nb-NO" sz="1600" dirty="0" err="1"/>
              <a:t>Quality</a:t>
            </a:r>
            <a:r>
              <a:rPr lang="nb-NO" sz="1600" dirty="0"/>
              <a:t>. April 2014. </a:t>
            </a:r>
            <a:r>
              <a:rPr lang="nb-NO" sz="1600" dirty="0">
                <a:hlinkClick r:id="rId2"/>
              </a:rPr>
              <a:t>http://www.effectivehealthcare.ahrq.gov/registries-guide-3.cfm</a:t>
            </a:r>
            <a:r>
              <a:rPr lang="nb-NO" sz="1600" dirty="0" smtClean="0"/>
              <a:t>.</a:t>
            </a:r>
          </a:p>
          <a:p>
            <a:endParaRPr lang="nb-NO" dirty="0"/>
          </a:p>
        </p:txBody>
      </p:sp>
    </p:spTree>
    <p:extLst>
      <p:ext uri="{BB962C8B-B14F-4D97-AF65-F5344CB8AC3E}">
        <p14:creationId xmlns:p14="http://schemas.microsoft.com/office/powerpoint/2010/main" val="676510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et </a:t>
            </a:r>
            <a:r>
              <a:rPr lang="nb-NO" dirty="0" smtClean="0"/>
              <a:t>helseregister</a:t>
            </a:r>
            <a:r>
              <a:rPr lang="nb-NO" dirty="0"/>
              <a:t>?</a:t>
            </a:r>
          </a:p>
        </p:txBody>
      </p:sp>
      <p:sp>
        <p:nvSpPr>
          <p:cNvPr id="3" name="Plassholder for innhold 2"/>
          <p:cNvSpPr>
            <a:spLocks noGrp="1"/>
          </p:cNvSpPr>
          <p:nvPr>
            <p:ph idx="1"/>
          </p:nvPr>
        </p:nvSpPr>
        <p:spPr>
          <a:xfrm>
            <a:off x="422787" y="1216025"/>
            <a:ext cx="10884121" cy="4403237"/>
          </a:xfrm>
        </p:spPr>
        <p:txBody>
          <a:bodyPr>
            <a:normAutofit/>
          </a:bodyPr>
          <a:lstStyle/>
          <a:p>
            <a:r>
              <a:rPr lang="en-US" sz="2200" i="1" dirty="0" smtClean="0"/>
              <a:t>A </a:t>
            </a:r>
            <a:r>
              <a:rPr lang="en-US" sz="2200" i="1" dirty="0"/>
              <a:t>patient registry is an </a:t>
            </a:r>
            <a:r>
              <a:rPr lang="en-US" sz="2200" b="1" i="1" dirty="0"/>
              <a:t>organized system </a:t>
            </a:r>
            <a:r>
              <a:rPr lang="en-US" sz="2200" i="1" dirty="0"/>
              <a:t>that uses </a:t>
            </a:r>
            <a:r>
              <a:rPr lang="en-US" sz="2200" b="1" i="1" dirty="0"/>
              <a:t>observational study </a:t>
            </a:r>
            <a:r>
              <a:rPr lang="en-US" sz="2200" i="1" dirty="0"/>
              <a:t>methods to </a:t>
            </a:r>
            <a:r>
              <a:rPr lang="en-US" sz="2200" i="1" dirty="0" smtClean="0"/>
              <a:t>collect… data </a:t>
            </a:r>
            <a:r>
              <a:rPr lang="en-US" sz="2200" i="1" dirty="0"/>
              <a:t>(clinical and other) to </a:t>
            </a:r>
            <a:r>
              <a:rPr lang="en-US" sz="2200" b="1" i="1" dirty="0"/>
              <a:t>evaluate specified outcomes for a population defined </a:t>
            </a:r>
            <a:r>
              <a:rPr lang="en-US" sz="2200" i="1" dirty="0"/>
              <a:t>by a particular disease, condition, or exposure, and that serves one or more predetermined scientific, clinical, or policy purposes. </a:t>
            </a:r>
            <a:r>
              <a:rPr lang="en-US" sz="2200" i="1" dirty="0" smtClean="0"/>
              <a:t>			</a:t>
            </a:r>
            <a:r>
              <a:rPr lang="en-US" sz="2000" i="1" dirty="0" smtClean="0"/>
              <a:t>(</a:t>
            </a:r>
            <a:r>
              <a:rPr lang="en-US" sz="2000" i="1" dirty="0" err="1"/>
              <a:t>Gliklich</a:t>
            </a:r>
            <a:r>
              <a:rPr lang="en-US" sz="2000" i="1" dirty="0"/>
              <a:t> et al 2014)</a:t>
            </a:r>
          </a:p>
          <a:p>
            <a:endParaRPr lang="en-US" sz="2200" i="1" dirty="0" smtClean="0"/>
          </a:p>
          <a:p>
            <a:r>
              <a:rPr lang="nb-NO" sz="2300" dirty="0" smtClean="0"/>
              <a:t>Ingen kontrollgrupper som i en randomisert kontrollert studie</a:t>
            </a:r>
          </a:p>
          <a:p>
            <a:pPr marL="457200" lvl="1" indent="0">
              <a:buNone/>
            </a:pPr>
            <a:r>
              <a:rPr lang="en-US" sz="2300" i="1" dirty="0"/>
              <a:t>Ideally, patient registries collect data in a comprehensive manner (with few excluded patients) and therefore produce outcome results that may be </a:t>
            </a:r>
            <a:r>
              <a:rPr lang="en-US" sz="2300" b="1" i="1" dirty="0"/>
              <a:t>generalizable</a:t>
            </a:r>
            <a:r>
              <a:rPr lang="en-US" sz="2300" i="1" dirty="0"/>
              <a:t> to a wide range of patients. </a:t>
            </a:r>
            <a:r>
              <a:rPr lang="en-US" sz="2300" i="1" dirty="0" smtClean="0"/>
              <a:t>						</a:t>
            </a:r>
            <a:r>
              <a:rPr lang="en-US" sz="2300" dirty="0" smtClean="0"/>
              <a:t>(</a:t>
            </a:r>
            <a:r>
              <a:rPr lang="en-US" sz="2300" dirty="0" err="1"/>
              <a:t>Gliklich</a:t>
            </a:r>
            <a:r>
              <a:rPr lang="en-US" sz="2300" dirty="0"/>
              <a:t> et al 2014</a:t>
            </a:r>
            <a:r>
              <a:rPr lang="en-US" sz="2300" dirty="0" smtClean="0"/>
              <a:t>)</a:t>
            </a:r>
          </a:p>
        </p:txBody>
      </p:sp>
    </p:spTree>
    <p:extLst>
      <p:ext uri="{BB962C8B-B14F-4D97-AF65-F5344CB8AC3E}">
        <p14:creationId xmlns:p14="http://schemas.microsoft.com/office/powerpoint/2010/main" val="3750331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Hvorfor ha et register?</a:t>
            </a:r>
          </a:p>
        </p:txBody>
      </p:sp>
      <p:sp>
        <p:nvSpPr>
          <p:cNvPr id="3" name="Plassholder for innhold 2"/>
          <p:cNvSpPr>
            <a:spLocks noGrp="1"/>
          </p:cNvSpPr>
          <p:nvPr>
            <p:ph idx="1"/>
          </p:nvPr>
        </p:nvSpPr>
        <p:spPr/>
        <p:txBody>
          <a:bodyPr/>
          <a:lstStyle/>
          <a:p>
            <a:r>
              <a:rPr lang="nb-NO" dirty="0"/>
              <a:t>Epidemiologi (hvem, hva, hvor, hvordan)</a:t>
            </a:r>
          </a:p>
          <a:p>
            <a:r>
              <a:rPr lang="nb-NO" dirty="0"/>
              <a:t>Prognostiske faktorer (+/-)</a:t>
            </a:r>
          </a:p>
          <a:p>
            <a:r>
              <a:rPr lang="nb-NO" dirty="0"/>
              <a:t>"Effekt" av tiltak i </a:t>
            </a:r>
            <a:r>
              <a:rPr lang="nb-NO" dirty="0" smtClean="0"/>
              <a:t>den virkelige verden</a:t>
            </a:r>
            <a:endParaRPr lang="nb-NO" dirty="0"/>
          </a:p>
          <a:p>
            <a:r>
              <a:rPr lang="nb-NO" dirty="0"/>
              <a:t>Hypotesegenerator</a:t>
            </a:r>
          </a:p>
          <a:p>
            <a:r>
              <a:rPr lang="nb-NO" dirty="0"/>
              <a:t>Billig kilde til kvalitetssikring og </a:t>
            </a:r>
            <a:r>
              <a:rPr lang="nb-NO" dirty="0" smtClean="0"/>
              <a:t>forskning</a:t>
            </a:r>
          </a:p>
          <a:p>
            <a:r>
              <a:rPr lang="nb-NO" dirty="0" smtClean="0"/>
              <a:t>Kvalitetsindikatorer, </a:t>
            </a:r>
            <a:r>
              <a:rPr lang="nb-NO" dirty="0" err="1" smtClean="0"/>
              <a:t>ift</a:t>
            </a:r>
            <a:r>
              <a:rPr lang="nb-NO" dirty="0" smtClean="0"/>
              <a:t> etterleving av faglige </a:t>
            </a:r>
            <a:r>
              <a:rPr lang="nb-NO" dirty="0" err="1" smtClean="0"/>
              <a:t>retninglinjer</a:t>
            </a:r>
            <a:endParaRPr lang="nb-NO" dirty="0"/>
          </a:p>
        </p:txBody>
      </p:sp>
    </p:spTree>
    <p:extLst>
      <p:ext uri="{BB962C8B-B14F-4D97-AF65-F5344CB8AC3E}">
        <p14:creationId xmlns:p14="http://schemas.microsoft.com/office/powerpoint/2010/main" val="2822454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OUS smerteregister</a:t>
            </a:r>
            <a:endParaRPr lang="nb-NO" dirty="0"/>
          </a:p>
        </p:txBody>
      </p:sp>
      <p:sp>
        <p:nvSpPr>
          <p:cNvPr id="3" name="Plassholder for innhold 2"/>
          <p:cNvSpPr>
            <a:spLocks noGrp="1"/>
          </p:cNvSpPr>
          <p:nvPr>
            <p:ph idx="1"/>
          </p:nvPr>
        </p:nvSpPr>
        <p:spPr>
          <a:xfrm>
            <a:off x="838200" y="1357745"/>
            <a:ext cx="10515600" cy="4128655"/>
          </a:xfrm>
        </p:spPr>
        <p:txBody>
          <a:bodyPr>
            <a:normAutofit fontScale="92500" lnSpcReduction="20000"/>
          </a:bodyPr>
          <a:lstStyle/>
          <a:p>
            <a:r>
              <a:rPr lang="nb-NO" dirty="0" smtClean="0"/>
              <a:t>Vårt mål:</a:t>
            </a:r>
          </a:p>
          <a:p>
            <a:pPr lvl="1"/>
            <a:r>
              <a:rPr lang="nb-NO" dirty="0" smtClean="0"/>
              <a:t>Virksomhetsregistrering</a:t>
            </a:r>
          </a:p>
          <a:p>
            <a:pPr lvl="1"/>
            <a:r>
              <a:rPr lang="nb-NO" dirty="0" smtClean="0"/>
              <a:t>Pasientrapporterte data</a:t>
            </a:r>
          </a:p>
          <a:p>
            <a:pPr lvl="2"/>
            <a:r>
              <a:rPr lang="nb-NO" dirty="0" smtClean="0"/>
              <a:t>Klinisk nyttige opplysninger</a:t>
            </a:r>
          </a:p>
          <a:p>
            <a:pPr lvl="2"/>
            <a:r>
              <a:rPr lang="nb-NO" dirty="0" smtClean="0"/>
              <a:t>Oppfølgingsdata</a:t>
            </a:r>
            <a:br>
              <a:rPr lang="nb-NO" dirty="0" smtClean="0"/>
            </a:br>
            <a:r>
              <a:rPr lang="nb-NO" dirty="0" smtClean="0"/>
              <a:t/>
            </a:r>
            <a:br>
              <a:rPr lang="nb-NO" dirty="0" smtClean="0"/>
            </a:br>
            <a:endParaRPr lang="nb-NO" dirty="0"/>
          </a:p>
          <a:p>
            <a:r>
              <a:rPr lang="nb-NO" dirty="0"/>
              <a:t>Vår setting:</a:t>
            </a:r>
          </a:p>
          <a:p>
            <a:pPr lvl="1"/>
            <a:r>
              <a:rPr lang="nb-NO" dirty="0"/>
              <a:t>Behandlere </a:t>
            </a:r>
            <a:r>
              <a:rPr lang="nb-NO" dirty="0" smtClean="0"/>
              <a:t>registrerer aktiviteter</a:t>
            </a:r>
            <a:r>
              <a:rPr lang="nb-NO" dirty="0"/>
              <a:t>, diagnoser, videre </a:t>
            </a:r>
            <a:r>
              <a:rPr lang="nb-NO" dirty="0" smtClean="0"/>
              <a:t>avtaler.</a:t>
            </a:r>
            <a:endParaRPr lang="nb-NO" dirty="0"/>
          </a:p>
          <a:p>
            <a:pPr lvl="1"/>
            <a:r>
              <a:rPr lang="nb-NO" dirty="0"/>
              <a:t>Kontortjenesten registrerer inn i </a:t>
            </a:r>
            <a:r>
              <a:rPr lang="nb-NO" dirty="0" err="1"/>
              <a:t>Dips</a:t>
            </a:r>
            <a:r>
              <a:rPr lang="nb-NO" dirty="0"/>
              <a:t>, samtykke</a:t>
            </a:r>
          </a:p>
          <a:p>
            <a:pPr lvl="1"/>
            <a:r>
              <a:rPr lang="nb-NO" dirty="0"/>
              <a:t>Pasienter som skal med i registeret legges inn i </a:t>
            </a:r>
            <a:r>
              <a:rPr lang="nb-NO" dirty="0" smtClean="0"/>
              <a:t>systemet</a:t>
            </a:r>
          </a:p>
          <a:p>
            <a:pPr lvl="1"/>
            <a:r>
              <a:rPr lang="nb-NO" dirty="0" smtClean="0"/>
              <a:t>Spørreskjema før første konsultasjon</a:t>
            </a:r>
          </a:p>
          <a:p>
            <a:pPr lvl="1"/>
            <a:r>
              <a:rPr lang="nb-NO" dirty="0" smtClean="0"/>
              <a:t>Spørreskjema 1 og 3 år etter første konsultasjon</a:t>
            </a:r>
            <a:endParaRPr lang="nb-NO" dirty="0"/>
          </a:p>
          <a:p>
            <a:endParaRPr lang="nb-NO" dirty="0"/>
          </a:p>
        </p:txBody>
      </p:sp>
      <p:sp>
        <p:nvSpPr>
          <p:cNvPr id="4" name="Høyre klammeparentes 3"/>
          <p:cNvSpPr/>
          <p:nvPr/>
        </p:nvSpPr>
        <p:spPr>
          <a:xfrm>
            <a:off x="4835237" y="1856477"/>
            <a:ext cx="554182" cy="12053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5" name="TekstSylinder 4"/>
          <p:cNvSpPr txBox="1"/>
          <p:nvPr/>
        </p:nvSpPr>
        <p:spPr>
          <a:xfrm>
            <a:off x="5389419" y="2228333"/>
            <a:ext cx="4138377" cy="461665"/>
          </a:xfrm>
          <a:prstGeom prst="rect">
            <a:avLst/>
          </a:prstGeom>
          <a:noFill/>
        </p:spPr>
        <p:txBody>
          <a:bodyPr wrap="none" rtlCol="0">
            <a:spAutoFit/>
          </a:bodyPr>
          <a:lstStyle/>
          <a:p>
            <a:r>
              <a:rPr lang="nb-NO" sz="2400" dirty="0" smtClean="0"/>
              <a:t>Kvalitetsforbedring og forskning</a:t>
            </a:r>
            <a:endParaRPr lang="nb-NO" sz="2400" dirty="0"/>
          </a:p>
        </p:txBody>
      </p:sp>
    </p:spTree>
    <p:extLst>
      <p:ext uri="{BB962C8B-B14F-4D97-AF65-F5344CB8AC3E}">
        <p14:creationId xmlns:p14="http://schemas.microsoft.com/office/powerpoint/2010/main" val="2735554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x-none" dirty="0"/>
              <a:t>OUS Smerteregister</a:t>
            </a:r>
            <a:endParaRPr lang="nb-NO" dirty="0"/>
          </a:p>
        </p:txBody>
      </p:sp>
      <p:sp>
        <p:nvSpPr>
          <p:cNvPr id="3" name="Plassholder for innhold 2"/>
          <p:cNvSpPr>
            <a:spLocks noGrp="1"/>
          </p:cNvSpPr>
          <p:nvPr>
            <p:ph idx="1"/>
          </p:nvPr>
        </p:nvSpPr>
        <p:spPr>
          <a:xfrm>
            <a:off x="821872" y="1156154"/>
            <a:ext cx="10515600" cy="3660775"/>
          </a:xfrm>
        </p:spPr>
        <p:txBody>
          <a:bodyPr>
            <a:normAutofit/>
          </a:bodyPr>
          <a:lstStyle/>
          <a:p>
            <a:r>
              <a:rPr lang="nb-NO" sz="2000" dirty="0" smtClean="0"/>
              <a:t>Alle pasienter svarer på et sett spørreskjemaer på nettbrett</a:t>
            </a:r>
          </a:p>
          <a:p>
            <a:pPr lvl="1"/>
            <a:r>
              <a:rPr lang="nb-NO" sz="1800" dirty="0" err="1" smtClean="0"/>
              <a:t>Ca</a:t>
            </a:r>
            <a:r>
              <a:rPr lang="nb-NO" sz="1800" dirty="0" smtClean="0"/>
              <a:t> 1000 per år</a:t>
            </a:r>
          </a:p>
          <a:p>
            <a:pPr lvl="1"/>
            <a:r>
              <a:rPr lang="nb-NO" sz="1800" dirty="0" err="1" smtClean="0"/>
              <a:t>Ca</a:t>
            </a:r>
            <a:r>
              <a:rPr lang="nb-NO" sz="1800" dirty="0" smtClean="0"/>
              <a:t> 70% samtykker for videre oppfølging (mail/SMS) 12 og 36 </a:t>
            </a:r>
            <a:r>
              <a:rPr lang="nb-NO" sz="1800" dirty="0" err="1" smtClean="0"/>
              <a:t>mnd</a:t>
            </a:r>
            <a:endParaRPr lang="nb-NO" sz="2000" dirty="0" smtClean="0"/>
          </a:p>
          <a:p>
            <a:endParaRPr lang="nb-NO" dirty="0" smtClean="0"/>
          </a:p>
        </p:txBody>
      </p:sp>
      <p:graphicFrame>
        <p:nvGraphicFramePr>
          <p:cNvPr id="4" name="Tabell 3"/>
          <p:cNvGraphicFramePr>
            <a:graphicFrameLocks noGrp="1"/>
          </p:cNvGraphicFramePr>
          <p:nvPr>
            <p:extLst>
              <p:ext uri="{D42A27DB-BD31-4B8C-83A1-F6EECF244321}">
                <p14:modId xmlns:p14="http://schemas.microsoft.com/office/powerpoint/2010/main" val="3410368618"/>
              </p:ext>
            </p:extLst>
          </p:nvPr>
        </p:nvGraphicFramePr>
        <p:xfrm>
          <a:off x="1657288" y="2572867"/>
          <a:ext cx="9153073" cy="2877230"/>
        </p:xfrm>
        <a:graphic>
          <a:graphicData uri="http://schemas.openxmlformats.org/drawingml/2006/table">
            <a:tbl>
              <a:tblPr>
                <a:tableStyleId>{5C22544A-7EE6-4342-B048-85BDC9FD1C3A}</a:tableStyleId>
              </a:tblPr>
              <a:tblGrid>
                <a:gridCol w="5185229"/>
                <a:gridCol w="979714"/>
                <a:gridCol w="865414"/>
                <a:gridCol w="1061719"/>
                <a:gridCol w="1060997"/>
              </a:tblGrid>
              <a:tr h="622843">
                <a:tc>
                  <a:txBody>
                    <a:bodyPr/>
                    <a:lstStyle/>
                    <a:p>
                      <a:pPr algn="l" fontAlgn="b"/>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a:effectLst/>
                        </a:rPr>
                        <a:t>2015</a:t>
                      </a:r>
                      <a:endParaRPr lang="nb-NO" sz="1800" b="1"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2016</a:t>
                      </a:r>
                      <a:endParaRPr lang="nb-NO" sz="1800" b="1"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2017</a:t>
                      </a:r>
                      <a:endParaRPr lang="nb-NO" sz="1800" b="1"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2018</a:t>
                      </a:r>
                      <a:endParaRPr lang="nb-NO" sz="1800" b="1" i="0" u="none" strike="noStrike">
                        <a:solidFill>
                          <a:srgbClr val="000000"/>
                        </a:solidFill>
                        <a:effectLst/>
                        <a:latin typeface="Calibri"/>
                      </a:endParaRPr>
                    </a:p>
                  </a:txBody>
                  <a:tcPr marL="9525" marR="9525" marT="9525" marB="0" anchor="b"/>
                </a:tc>
              </a:tr>
              <a:tr h="638035">
                <a:tc>
                  <a:txBody>
                    <a:bodyPr/>
                    <a:lstStyle/>
                    <a:p>
                      <a:pPr algn="l" fontAlgn="b"/>
                      <a:r>
                        <a:rPr lang="nb-NO" sz="1800" u="none" strike="noStrike" dirty="0">
                          <a:effectLst/>
                        </a:rPr>
                        <a:t>Antall </a:t>
                      </a:r>
                      <a:r>
                        <a:rPr lang="nb-NO" sz="1800" u="none" strike="noStrike" dirty="0" smtClean="0">
                          <a:effectLst/>
                        </a:rPr>
                        <a:t>samtykket til oppfølging ()</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a:effectLst/>
                        </a:rPr>
                        <a:t>116</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741</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732</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784</a:t>
                      </a:r>
                      <a:endParaRPr lang="nb-NO" sz="1800" b="0" i="0" u="none" strike="noStrike">
                        <a:solidFill>
                          <a:srgbClr val="000000"/>
                        </a:solidFill>
                        <a:effectLst/>
                        <a:latin typeface="Calibri"/>
                      </a:endParaRPr>
                    </a:p>
                  </a:txBody>
                  <a:tcPr marL="9525" marR="9525" marT="9525" marB="0" anchor="b"/>
                </a:tc>
              </a:tr>
              <a:tr h="404088">
                <a:tc>
                  <a:txBody>
                    <a:bodyPr/>
                    <a:lstStyle/>
                    <a:p>
                      <a:pPr algn="l" fontAlgn="b"/>
                      <a:r>
                        <a:rPr lang="nb-NO" sz="1800" u="none" strike="noStrike" dirty="0">
                          <a:effectLst/>
                        </a:rPr>
                        <a:t>Ikke </a:t>
                      </a:r>
                      <a:r>
                        <a:rPr lang="nb-NO" sz="1800" u="none" strike="noStrike" dirty="0" smtClean="0">
                          <a:effectLst/>
                        </a:rPr>
                        <a:t>samtykket (n)</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a:effectLst/>
                        </a:rPr>
                        <a:t>82</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250</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232</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217</a:t>
                      </a:r>
                      <a:endParaRPr lang="nb-NO" sz="1800" b="0" i="0" u="none" strike="noStrike">
                        <a:solidFill>
                          <a:srgbClr val="000000"/>
                        </a:solidFill>
                        <a:effectLst/>
                        <a:latin typeface="Calibri"/>
                      </a:endParaRPr>
                    </a:p>
                  </a:txBody>
                  <a:tcPr marL="9525" marR="9525" marT="9525" marB="0" anchor="b"/>
                </a:tc>
              </a:tr>
              <a:tr h="404088">
                <a:tc>
                  <a:txBody>
                    <a:bodyPr/>
                    <a:lstStyle/>
                    <a:p>
                      <a:pPr algn="l" fontAlgn="b"/>
                      <a:r>
                        <a:rPr lang="nb-NO" sz="1800" u="none" strike="noStrike" dirty="0">
                          <a:effectLst/>
                        </a:rPr>
                        <a:t>Sum antall </a:t>
                      </a:r>
                      <a:r>
                        <a:rPr lang="nb-NO" sz="1800" u="none" strike="noStrike" dirty="0" smtClean="0">
                          <a:effectLst/>
                        </a:rPr>
                        <a:t>pasienter (n)</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a:effectLst/>
                        </a:rPr>
                        <a:t>198</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991</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964</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1001</a:t>
                      </a:r>
                      <a:endParaRPr lang="nb-NO" sz="1800" b="0" i="0" u="none" strike="noStrike">
                        <a:solidFill>
                          <a:srgbClr val="000000"/>
                        </a:solidFill>
                        <a:effectLst/>
                        <a:latin typeface="Calibri"/>
                      </a:endParaRPr>
                    </a:p>
                  </a:txBody>
                  <a:tcPr marL="9525" marR="9525" marT="9525" marB="0" anchor="b"/>
                </a:tc>
              </a:tr>
              <a:tr h="404088">
                <a:tc>
                  <a:txBody>
                    <a:bodyPr/>
                    <a:lstStyle/>
                    <a:p>
                      <a:pPr algn="l" fontAlgn="b"/>
                      <a:r>
                        <a:rPr lang="nb-NO" sz="1800" u="none" strike="noStrike" dirty="0" smtClean="0">
                          <a:effectLst/>
                        </a:rPr>
                        <a:t>Samtykkeprosent (%)</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smtClean="0">
                          <a:effectLst/>
                        </a:rPr>
                        <a:t>58,6</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smtClean="0">
                          <a:effectLst/>
                        </a:rPr>
                        <a:t>74,8</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smtClean="0">
                          <a:effectLst/>
                        </a:rPr>
                        <a:t>75,9</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smtClean="0">
                          <a:effectLst/>
                        </a:rPr>
                        <a:t>78,3</a:t>
                      </a:r>
                      <a:endParaRPr lang="nb-NO" sz="1800" b="0" i="0" u="none" strike="noStrike" dirty="0">
                        <a:solidFill>
                          <a:srgbClr val="000000"/>
                        </a:solidFill>
                        <a:effectLst/>
                        <a:latin typeface="Calibri"/>
                      </a:endParaRPr>
                    </a:p>
                  </a:txBody>
                  <a:tcPr marL="9525" marR="9525" marT="9525" marB="0" anchor="b"/>
                </a:tc>
              </a:tr>
              <a:tr h="404088">
                <a:tc>
                  <a:txBody>
                    <a:bodyPr/>
                    <a:lstStyle/>
                    <a:p>
                      <a:pPr algn="l" fontAlgn="b"/>
                      <a:r>
                        <a:rPr lang="nb-NO" sz="1800" u="none" strike="noStrike" dirty="0">
                          <a:effectLst/>
                        </a:rPr>
                        <a:t>Responsrate 12 </a:t>
                      </a:r>
                      <a:r>
                        <a:rPr lang="nb-NO" sz="1800" u="none" strike="noStrike" dirty="0" err="1">
                          <a:effectLst/>
                        </a:rPr>
                        <a:t>mnd</a:t>
                      </a:r>
                      <a:r>
                        <a:rPr lang="nb-NO" sz="1800" u="none" strike="noStrike" dirty="0">
                          <a:effectLst/>
                        </a:rPr>
                        <a:t>, opp mot forrige års </a:t>
                      </a:r>
                      <a:r>
                        <a:rPr lang="nb-NO" sz="1800" u="none" strike="noStrike" dirty="0" smtClean="0">
                          <a:effectLst/>
                        </a:rPr>
                        <a:t>samtykker (%)</a:t>
                      </a:r>
                      <a:endParaRPr lang="nb-NO" sz="1800" b="0" i="0" u="none" strike="noStrike" dirty="0">
                        <a:solidFill>
                          <a:srgbClr val="000000"/>
                        </a:solidFill>
                        <a:effectLst/>
                        <a:latin typeface="Calibri"/>
                      </a:endParaRPr>
                    </a:p>
                  </a:txBody>
                  <a:tcPr marL="9525" marR="9525" marT="9525" marB="0" anchor="b"/>
                </a:tc>
                <a:tc>
                  <a:txBody>
                    <a:bodyPr/>
                    <a:lstStyle/>
                    <a:p>
                      <a:pPr algn="ctr" fontAlgn="b"/>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smtClean="0">
                          <a:effectLst/>
                        </a:rPr>
                        <a:t>0,9</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smtClean="0">
                          <a:effectLst/>
                        </a:rPr>
                        <a:t>17,8</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smtClean="0">
                          <a:effectLst/>
                        </a:rPr>
                        <a:t>51,5</a:t>
                      </a:r>
                      <a:endParaRPr lang="nb-NO"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022124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Videreutvikling av OUS smerteregister</a:t>
            </a:r>
            <a:endParaRPr lang="nb-NO" dirty="0"/>
          </a:p>
        </p:txBody>
      </p:sp>
      <p:sp>
        <p:nvSpPr>
          <p:cNvPr id="3" name="Plassholder for innhold 2"/>
          <p:cNvSpPr>
            <a:spLocks noGrp="1"/>
          </p:cNvSpPr>
          <p:nvPr>
            <p:ph idx="1"/>
          </p:nvPr>
        </p:nvSpPr>
        <p:spPr/>
        <p:txBody>
          <a:bodyPr/>
          <a:lstStyle/>
          <a:p>
            <a:r>
              <a:rPr lang="nb-NO" dirty="0" smtClean="0"/>
              <a:t>Økt fokus på registrering av virksomhet</a:t>
            </a:r>
          </a:p>
          <a:p>
            <a:pPr lvl="1"/>
            <a:r>
              <a:rPr lang="nb-NO" dirty="0" err="1" smtClean="0"/>
              <a:t>F.eks</a:t>
            </a:r>
            <a:r>
              <a:rPr lang="nb-NO" dirty="0" smtClean="0"/>
              <a:t> legemiddelgrupper</a:t>
            </a:r>
          </a:p>
          <a:p>
            <a:endParaRPr lang="nb-NO" dirty="0" smtClean="0"/>
          </a:p>
          <a:p>
            <a:r>
              <a:rPr lang="nb-NO" dirty="0" smtClean="0"/>
              <a:t>Medinsight</a:t>
            </a:r>
          </a:p>
          <a:p>
            <a:pPr lvl="1"/>
            <a:r>
              <a:rPr lang="nb-NO" dirty="0" smtClean="0"/>
              <a:t>OUS-utviklet programvare</a:t>
            </a:r>
          </a:p>
          <a:p>
            <a:pPr lvl="1"/>
            <a:r>
              <a:rPr lang="nb-NO" dirty="0" smtClean="0"/>
              <a:t>Ingen brukskostnader</a:t>
            </a:r>
          </a:p>
          <a:p>
            <a:pPr lvl="2"/>
            <a:r>
              <a:rPr lang="nb-NO" dirty="0" smtClean="0"/>
              <a:t>Utviklingskostnader</a:t>
            </a:r>
            <a:endParaRPr lang="nb-NO" dirty="0"/>
          </a:p>
        </p:txBody>
      </p:sp>
    </p:spTree>
    <p:extLst>
      <p:ext uri="{BB962C8B-B14F-4D97-AF65-F5344CB8AC3E}">
        <p14:creationId xmlns:p14="http://schemas.microsoft.com/office/powerpoint/2010/main" val="2045992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67697" y="84470"/>
            <a:ext cx="10515600" cy="1325563"/>
          </a:xfrm>
        </p:spPr>
        <p:txBody>
          <a:bodyPr/>
          <a:lstStyle/>
          <a:p>
            <a:r>
              <a:rPr lang="nb-NO" dirty="0" smtClean="0"/>
              <a:t>Virksomhetsregistrering - henvisning</a:t>
            </a:r>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747252"/>
            <a:ext cx="6115604" cy="597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447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83226" y="0"/>
            <a:ext cx="10515600" cy="1325563"/>
          </a:xfrm>
        </p:spPr>
        <p:txBody>
          <a:bodyPr/>
          <a:lstStyle/>
          <a:p>
            <a:r>
              <a:rPr lang="nb-NO" dirty="0" smtClean="0"/>
              <a:t>Virksomhetsregistrering - administrativt</a:t>
            </a:r>
            <a:endParaRPr lang="nb-NO"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077" y="614926"/>
            <a:ext cx="7404766" cy="602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077" y="6277152"/>
            <a:ext cx="7404766" cy="885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916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06133"/>
            <a:ext cx="10515600" cy="1325563"/>
          </a:xfrm>
        </p:spPr>
        <p:txBody>
          <a:bodyPr/>
          <a:lstStyle/>
          <a:p>
            <a:r>
              <a:rPr lang="nb-NO" dirty="0"/>
              <a:t>Virksomhetsregistrering - </a:t>
            </a:r>
            <a:r>
              <a:rPr lang="nb-NO" dirty="0" smtClean="0"/>
              <a:t>Diagnosekoder</a:t>
            </a:r>
            <a:endParaRPr lang="nb-N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923925"/>
            <a:ext cx="1157287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433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US - Overordn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US - Overordnet" id="{F725D9B7-581D-4B18-9B40-92318DDFB618}" vid="{727EF508-B9FB-409F-8ED7-3BDCD2817A3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d2fee4-f966-4b18-be43-daf3702d7d8a"/>
    <FNSPRollUpIngress xmlns="9bd2fee4-f966-4b18-be43-daf3702d7d8a">OUS smerteregister (OPR): </FNSPRollUpIngress>
    <TaxKeywordTaxHTField xmlns="9bd2fee4-f966-4b18-be43-daf3702d7d8a">
      <Terms xmlns="http://schemas.microsoft.com/office/infopath/2007/PartnerControls"/>
    </TaxKeywordTaxHTField>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3FA5AFDD670034B9105A2A883309891" ma:contentTypeVersion="24" ma:contentTypeDescription="Opprett et nytt dokument." ma:contentTypeScope="" ma:versionID="0d2c7322093b6163ed0b11953a5c8999">
  <xsd:schema xmlns:xsd="http://www.w3.org/2001/XMLSchema" xmlns:xs="http://www.w3.org/2001/XMLSchema" xmlns:p="http://schemas.microsoft.com/office/2006/metadata/properties" xmlns:ns1="http://schemas.microsoft.com/sharepoint/v3" xmlns:ns2="9bd2fee4-f966-4b18-be43-daf3702d7d8a" targetNamespace="http://schemas.microsoft.com/office/2006/metadata/properties" ma:root="true" ma:fieldsID="5ef33be3fecf161fe27109dd29160031" ns1:_="" ns2:_="">
    <xsd:import namespace="http://schemas.microsoft.com/sharepoint/v3"/>
    <xsd:import namespace="9bd2fee4-f966-4b18-be43-daf3702d7d8a"/>
    <xsd:element name="properties">
      <xsd:complexType>
        <xsd:sequence>
          <xsd:element name="documentManagement">
            <xsd:complexType>
              <xsd:all>
                <xsd:element ref="ns2:TaxKeywordTaxHTField" minOccurs="0"/>
                <xsd:element ref="ns2:TaxCatchAll" minOccurs="0"/>
                <xsd:element ref="ns2:TaxCatchAllLabel" minOccurs="0"/>
                <xsd:element ref="ns2:FNSPRollUpIngress"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14"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d2fee4-f966-4b18-be43-daf3702d7d8a"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Nøkkelord" ma:default="" ma:fieldId="{23f27201-bee3-471e-b2e7-b64fd8b7ca38}" ma:taxonomyMulti="true" ma:sspId="d0f0af97-1df2-4d6b-9e49-08feee2b952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cb1fb2a3-5973-49f9-b9fa-d726c68fd4b6}" ma:internalName="TaxCatchAll" ma:showField="CatchAllData" ma:web="9bd2fee4-f966-4b18-be43-daf3702d7d8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b1fb2a3-5973-49f9-b9fa-d726c68fd4b6}" ma:internalName="TaxCatchAllLabel" ma:readOnly="true" ma:showField="CatchAllDataLabel" ma:web="9bd2fee4-f966-4b18-be43-daf3702d7d8a">
      <xsd:complexType>
        <xsd:complexContent>
          <xsd:extension base="dms:MultiChoiceLookup">
            <xsd:sequence>
              <xsd:element name="Value" type="dms:Lookup" maxOccurs="unbounded" minOccurs="0" nillable="true"/>
            </xsd:sequence>
          </xsd:extension>
        </xsd:complexContent>
      </xsd:complexType>
    </xsd:element>
    <xsd:element name="FNSPRollUpIngress" ma:index="12" nillable="true" ma:displayName="Utlistingsingress" ma:default="" ma:description="Teksten vises i oversikter og utlistinger" ma:internalName="FNSPRollUpIngres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148541-4046-465A-8898-A21BE6A1E08D}"/>
</file>

<file path=customXml/itemProps2.xml><?xml version="1.0" encoding="utf-8"?>
<ds:datastoreItem xmlns:ds="http://schemas.openxmlformats.org/officeDocument/2006/customXml" ds:itemID="{9620CD0A-9E28-404C-AAA0-19FE122441BC}"/>
</file>

<file path=customXml/itemProps3.xml><?xml version="1.0" encoding="utf-8"?>
<ds:datastoreItem xmlns:ds="http://schemas.openxmlformats.org/officeDocument/2006/customXml" ds:itemID="{B57F6253-78D1-4821-8D3E-8CB34D9B8A13}"/>
</file>

<file path=docProps/app.xml><?xml version="1.0" encoding="utf-8"?>
<Properties xmlns="http://schemas.openxmlformats.org/officeDocument/2006/extended-properties" xmlns:vt="http://schemas.openxmlformats.org/officeDocument/2006/docPropsVTypes">
  <Template>OUS - Overordnet</Template>
  <TotalTime>2495</TotalTime>
  <Words>617</Words>
  <Application>Microsoft Office PowerPoint</Application>
  <PresentationFormat>Egendefinert</PresentationFormat>
  <Paragraphs>131</Paragraphs>
  <Slides>18</Slides>
  <Notes>1</Notes>
  <HiddenSlides>0</HiddenSlides>
  <MMClips>0</MMClips>
  <ScaleCrop>false</ScaleCrop>
  <HeadingPairs>
    <vt:vector size="4" baseType="variant">
      <vt:variant>
        <vt:lpstr>Tema</vt:lpstr>
      </vt:variant>
      <vt:variant>
        <vt:i4>1</vt:i4>
      </vt:variant>
      <vt:variant>
        <vt:lpstr>Lysbildetitler</vt:lpstr>
      </vt:variant>
      <vt:variant>
        <vt:i4>18</vt:i4>
      </vt:variant>
    </vt:vector>
  </HeadingPairs>
  <TitlesOfParts>
    <vt:vector size="19" baseType="lpstr">
      <vt:lpstr>OUS - Overordnet</vt:lpstr>
      <vt:lpstr> OUS smerteregister (OPR):   Register og registerløsning i Helse Sørøst  - aktuelt for andre smertepoliklinikker? </vt:lpstr>
      <vt:lpstr>Hva er et helseregister?</vt:lpstr>
      <vt:lpstr>Hvorfor ha et register?</vt:lpstr>
      <vt:lpstr>OUS smerteregister</vt:lpstr>
      <vt:lpstr>OUS Smerteregister</vt:lpstr>
      <vt:lpstr>Videreutvikling av OUS smerteregister</vt:lpstr>
      <vt:lpstr>Virksomhetsregistrering - henvisning</vt:lpstr>
      <vt:lpstr>Virksomhetsregistrering - administrativt</vt:lpstr>
      <vt:lpstr>Virksomhetsregistrering - Diagnosekoder</vt:lpstr>
      <vt:lpstr>Virksomhetsregistrering - prosedyrekoder</vt:lpstr>
      <vt:lpstr>Klinisk bruk – strukturert oppfølging</vt:lpstr>
      <vt:lpstr>Virksomhet – Rapporter er lett tilgjengelige</vt:lpstr>
      <vt:lpstr>Hva med pasientrapporterte utfall?</vt:lpstr>
      <vt:lpstr>Oppfølging - Hva med utsendelse via internett?</vt:lpstr>
      <vt:lpstr>Smertepoliklinikker ved andre foretak kan bruke registeret</vt:lpstr>
      <vt:lpstr>OUS virksomhetsregistrering - Medinsight</vt:lpstr>
      <vt:lpstr>Hvordan gå frem for andre smertepoliklinikker innad i Helse Sørøst?</vt:lpstr>
      <vt:lpstr>Referanse </vt:lpstr>
    </vt:vector>
  </TitlesOfParts>
  <Company>Oslo universitetssykehus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Christopher Ekholdt</dc:creator>
  <cp:keywords/>
  <cp:lastModifiedBy>Christopher Ekholdt</cp:lastModifiedBy>
  <cp:revision>65</cp:revision>
  <dcterms:created xsi:type="dcterms:W3CDTF">2019-04-05T11:17:26Z</dcterms:created>
  <dcterms:modified xsi:type="dcterms:W3CDTF">2019-11-27T21:02:37Z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0x010100E3FA5AFDD670034B9105A2A883309891</vt:lpwstr>
  </property>
  <property fmtid="{D5CDD505-2E9C-101B-9397-08002B2CF9AE}" pid="3" name="TaxKeyword">
    <vt:lpwstr/>
  </property>
</Properties>
</file>