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8" r:id="rId2"/>
    <p:sldId id="389" r:id="rId3"/>
    <p:sldId id="390" r:id="rId4"/>
    <p:sldId id="392" r:id="rId5"/>
    <p:sldId id="330" r:id="rId6"/>
    <p:sldId id="331" r:id="rId7"/>
    <p:sldId id="323" r:id="rId8"/>
    <p:sldId id="393" r:id="rId9"/>
    <p:sldId id="394" r:id="rId10"/>
    <p:sldId id="395" r:id="rId11"/>
    <p:sldId id="396" r:id="rId12"/>
    <p:sldId id="334" r:id="rId13"/>
    <p:sldId id="341" r:id="rId14"/>
    <p:sldId id="351" r:id="rId15"/>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26A"/>
    <a:srgbClr val="CAA37D"/>
    <a:srgbClr val="B4C7E7"/>
    <a:srgbClr val="1D4999"/>
    <a:srgbClr val="004D9A"/>
    <a:srgbClr val="35A2B4"/>
    <a:srgbClr val="FFFF00"/>
    <a:srgbClr val="CCCBB9"/>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1" autoAdjust="0"/>
    <p:restoredTop sz="72772" autoAdjust="0"/>
  </p:normalViewPr>
  <p:slideViewPr>
    <p:cSldViewPr snapToGrid="0">
      <p:cViewPr varScale="1">
        <p:scale>
          <a:sx n="95" d="100"/>
          <a:sy n="95" d="100"/>
        </p:scale>
        <p:origin x="105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3839F257-11BE-44C6-86F5-444314BF15A7}" type="datetimeFigureOut">
              <a:rPr lang="nb-NO" smtClean="0"/>
              <a:t>02.05.2024</a:t>
            </a:fld>
            <a:endParaRPr lang="nb-NO"/>
          </a:p>
        </p:txBody>
      </p:sp>
      <p:sp>
        <p:nvSpPr>
          <p:cNvPr id="4" name="Plassholder for bunntekst 3"/>
          <p:cNvSpPr>
            <a:spLocks noGrp="1"/>
          </p:cNvSpPr>
          <p:nvPr>
            <p:ph type="ftr" sz="quarter" idx="2"/>
          </p:nvPr>
        </p:nvSpPr>
        <p:spPr>
          <a:xfrm>
            <a:off x="0" y="9264650"/>
            <a:ext cx="2889250" cy="48895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8250" y="9264650"/>
            <a:ext cx="2889250" cy="488950"/>
          </a:xfrm>
          <a:prstGeom prst="rect">
            <a:avLst/>
          </a:prstGeom>
        </p:spPr>
        <p:txBody>
          <a:bodyPr vert="horz" lIns="91440" tIns="45720" rIns="91440" bIns="45720" rtlCol="0" anchor="b"/>
          <a:lstStyle>
            <a:lvl1pPr algn="r">
              <a:defRPr sz="1200"/>
            </a:lvl1pPr>
          </a:lstStyle>
          <a:p>
            <a:fld id="{7DE976B0-A4F5-4E66-8931-00257B7C9865}" type="slidenum">
              <a:rPr lang="nb-NO" smtClean="0"/>
              <a:t>‹#›</a:t>
            </a:fld>
            <a:endParaRPr lang="nb-NO"/>
          </a:p>
        </p:txBody>
      </p:sp>
    </p:spTree>
    <p:extLst>
      <p:ext uri="{BB962C8B-B14F-4D97-AF65-F5344CB8AC3E}">
        <p14:creationId xmlns:p14="http://schemas.microsoft.com/office/powerpoint/2010/main" val="931094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889938" cy="489374"/>
          </a:xfrm>
          <a:prstGeom prst="rect">
            <a:avLst/>
          </a:prstGeom>
        </p:spPr>
        <p:txBody>
          <a:bodyPr vert="horz" lIns="90999" tIns="45499" rIns="90999" bIns="45499"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0999" tIns="45499" rIns="90999" bIns="45499" rtlCol="0"/>
          <a:lstStyle>
            <a:lvl1pPr algn="r">
              <a:defRPr sz="1200"/>
            </a:lvl1pPr>
          </a:lstStyle>
          <a:p>
            <a:fld id="{759B4915-9006-4231-BC47-55B15E36B9DF}" type="datetimeFigureOut">
              <a:rPr lang="nb-NO" smtClean="0"/>
              <a:t>02.05.2024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0999" tIns="45499" rIns="90999" bIns="45499"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0999" tIns="45499" rIns="90999" bIns="45499"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264227"/>
            <a:ext cx="2889938" cy="489373"/>
          </a:xfrm>
          <a:prstGeom prst="rect">
            <a:avLst/>
          </a:prstGeom>
        </p:spPr>
        <p:txBody>
          <a:bodyPr vert="horz" lIns="90999" tIns="45499" rIns="90999" bIns="45499"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7"/>
            <a:ext cx="2889938" cy="489373"/>
          </a:xfrm>
          <a:prstGeom prst="rect">
            <a:avLst/>
          </a:prstGeom>
        </p:spPr>
        <p:txBody>
          <a:bodyPr vert="horz" lIns="90999" tIns="45499" rIns="90999" bIns="45499" rtlCol="0" anchor="b"/>
          <a:lstStyle>
            <a:lvl1pPr algn="r">
              <a:defRPr sz="1200"/>
            </a:lvl1pPr>
          </a:lstStyle>
          <a:p>
            <a:fld id="{A4596D21-97C3-458F-B1A2-945762865B49}" type="slidenum">
              <a:rPr lang="nb-NO" smtClean="0"/>
              <a:t>‹#›</a:t>
            </a:fld>
            <a:endParaRPr lang="nb-NO"/>
          </a:p>
        </p:txBody>
      </p:sp>
    </p:spTree>
    <p:extLst>
      <p:ext uri="{BB962C8B-B14F-4D97-AF65-F5344CB8AC3E}">
        <p14:creationId xmlns:p14="http://schemas.microsoft.com/office/powerpoint/2010/main" val="228785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1</a:t>
            </a:fld>
            <a:endParaRPr lang="nb-NO"/>
          </a:p>
        </p:txBody>
      </p:sp>
    </p:spTree>
    <p:extLst>
      <p:ext uri="{BB962C8B-B14F-4D97-AF65-F5344CB8AC3E}">
        <p14:creationId xmlns:p14="http://schemas.microsoft.com/office/powerpoint/2010/main" val="374795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10</a:t>
            </a:fld>
            <a:endParaRPr lang="nb-NO"/>
          </a:p>
        </p:txBody>
      </p:sp>
    </p:spTree>
    <p:extLst>
      <p:ext uri="{BB962C8B-B14F-4D97-AF65-F5344CB8AC3E}">
        <p14:creationId xmlns:p14="http://schemas.microsoft.com/office/powerpoint/2010/main" val="204077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11</a:t>
            </a:fld>
            <a:endParaRPr lang="nb-NO"/>
          </a:p>
        </p:txBody>
      </p:sp>
    </p:spTree>
    <p:extLst>
      <p:ext uri="{BB962C8B-B14F-4D97-AF65-F5344CB8AC3E}">
        <p14:creationId xmlns:p14="http://schemas.microsoft.com/office/powerpoint/2010/main" val="1429894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09991">
              <a:defRPr/>
            </a:pPr>
            <a:r>
              <a:rPr lang="nb-NO" b="1" i="1" baseline="0" dirty="0" smtClean="0"/>
              <a:t>Kjør samtalerunder som planlagt og beskrevet</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12</a:t>
            </a:fld>
            <a:endParaRPr lang="nb-NO"/>
          </a:p>
        </p:txBody>
      </p:sp>
    </p:spTree>
    <p:extLst>
      <p:ext uri="{BB962C8B-B14F-4D97-AF65-F5344CB8AC3E}">
        <p14:creationId xmlns:p14="http://schemas.microsoft.com/office/powerpoint/2010/main" val="244843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09991">
              <a:defRPr/>
            </a:pPr>
            <a:r>
              <a:rPr lang="nb-NO" b="1" i="1" dirty="0" smtClean="0"/>
              <a:t>Be deltakerne gå tilbake til det bordet de startet på. Bordverten gir et</a:t>
            </a:r>
            <a:r>
              <a:rPr lang="nb-NO" b="1" i="1" baseline="0" dirty="0" smtClean="0"/>
              <a:t> kort referat (</a:t>
            </a:r>
            <a:r>
              <a:rPr lang="nb-NO" b="1" i="1" baseline="0" dirty="0" err="1" smtClean="0"/>
              <a:t>max</a:t>
            </a:r>
            <a:r>
              <a:rPr lang="nb-NO" b="1" i="1" baseline="0" dirty="0" smtClean="0"/>
              <a:t> 3 minutter) fra samtalene som har funnet sted ved bordet. </a:t>
            </a:r>
          </a:p>
          <a:p>
            <a:pPr defTabSz="909991">
              <a:defRPr/>
            </a:pPr>
            <a:r>
              <a:rPr lang="nb-NO" b="1" i="1" baseline="0" dirty="0" smtClean="0"/>
              <a:t>Inviter til et par minutters individuell refleksjon om hvilke mønstre, temaer og spørsmål som har dukket opp under gruppesamtalene. </a:t>
            </a:r>
          </a:p>
          <a:p>
            <a:pPr marL="0" marR="0" lvl="0" indent="0" algn="l" defTabSz="909991" rtl="0" eaLnBrk="1" fontAlgn="auto" latinLnBrk="0" hangingPunct="1">
              <a:lnSpc>
                <a:spcPct val="100000"/>
              </a:lnSpc>
              <a:spcBef>
                <a:spcPts val="0"/>
              </a:spcBef>
              <a:spcAft>
                <a:spcPts val="0"/>
              </a:spcAft>
              <a:buClrTx/>
              <a:buSzTx/>
              <a:buFontTx/>
              <a:buNone/>
              <a:tabLst/>
              <a:defRPr/>
            </a:pPr>
            <a:r>
              <a:rPr lang="nb-NO" b="1" i="1" baseline="0" dirty="0" smtClean="0"/>
              <a:t>Til slutt deles refleksjoner i plenum. Hva har vi oppdaget? Hvilke mønstre har vi sett? Hvilke mulige handlingsalternativer har vi avdekket?</a:t>
            </a:r>
          </a:p>
          <a:p>
            <a:pPr defTabSz="909991">
              <a:defRPr/>
            </a:pPr>
            <a:endParaRPr lang="nb-NO" b="1" i="1" baseline="0" dirty="0" smtClean="0"/>
          </a:p>
          <a:p>
            <a:pPr defTabSz="909991">
              <a:defRPr/>
            </a:pPr>
            <a:r>
              <a:rPr lang="nb-NO" b="1" i="1" baseline="0" dirty="0" smtClean="0"/>
              <a:t>Muligheter:</a:t>
            </a:r>
          </a:p>
          <a:p>
            <a:pPr marL="171450" indent="-171450" defTabSz="909991">
              <a:buFont typeface="Arial" panose="020B0604020202020204" pitchFamily="34" charset="0"/>
              <a:buChar char="•"/>
              <a:defRPr/>
            </a:pPr>
            <a:r>
              <a:rPr lang="nb-NO" b="1" i="1" baseline="0" dirty="0" smtClean="0"/>
              <a:t>Det kan være lurt å be gruppene om å skrive ned de viktigste innsiktene og ideene som har kommet frem om problemstillingen som ligger på bordet. Slik kan du som </a:t>
            </a:r>
            <a:r>
              <a:rPr lang="nb-NO" b="1" i="1" baseline="0" dirty="0" err="1" smtClean="0"/>
              <a:t>fasilitator</a:t>
            </a:r>
            <a:r>
              <a:rPr lang="nb-NO" b="1" i="1" baseline="0" dirty="0" smtClean="0"/>
              <a:t> samle inn og skape mening av det i etterkant. </a:t>
            </a:r>
          </a:p>
          <a:p>
            <a:pPr marL="171450" indent="-171450" defTabSz="909991">
              <a:buFont typeface="Arial" panose="020B0604020202020204" pitchFamily="34" charset="0"/>
              <a:buChar char="•"/>
              <a:defRPr/>
            </a:pPr>
            <a:r>
              <a:rPr lang="nb-NO" b="1" i="1" baseline="0" dirty="0" smtClean="0"/>
              <a:t>Det kan være en god idé å gi bordvertene ansvar for å kort presentere hvordan samtalene gikk og hva som var det viktigste som kom frem / de viktigste anbefalingene.</a:t>
            </a:r>
          </a:p>
          <a:p>
            <a:pPr marL="171450" indent="-171450" defTabSz="909991">
              <a:buFont typeface="Arial" panose="020B0604020202020204" pitchFamily="34" charset="0"/>
              <a:buChar char="•"/>
              <a:defRPr/>
            </a:pPr>
            <a:r>
              <a:rPr lang="nb-NO" b="1" i="1" baseline="0" dirty="0" smtClean="0"/>
              <a:t>Dersom noen bord har hatt dialog om samme tema, kan de gå sammen for å skape en felles oppsummering.</a:t>
            </a:r>
          </a:p>
          <a:p>
            <a:pPr defTabSz="909991">
              <a:defRPr/>
            </a:pPr>
            <a:endParaRPr lang="nb-NO" b="1" i="1" baseline="0" dirty="0" smtClean="0"/>
          </a:p>
          <a:p>
            <a:pPr defTabSz="909991">
              <a:defRPr/>
            </a:pPr>
            <a:endParaRPr lang="nb-NO" b="1" i="1" baseline="0" dirty="0" smtClean="0"/>
          </a:p>
        </p:txBody>
      </p:sp>
      <p:sp>
        <p:nvSpPr>
          <p:cNvPr id="4" name="Plassholder for lysbildenummer 3"/>
          <p:cNvSpPr>
            <a:spLocks noGrp="1"/>
          </p:cNvSpPr>
          <p:nvPr>
            <p:ph type="sldNum" sz="quarter" idx="10"/>
          </p:nvPr>
        </p:nvSpPr>
        <p:spPr/>
        <p:txBody>
          <a:bodyPr/>
          <a:lstStyle/>
          <a:p>
            <a:fld id="{A4596D21-97C3-458F-B1A2-945762865B49}" type="slidenum">
              <a:rPr lang="nb-NO" smtClean="0"/>
              <a:t>13</a:t>
            </a:fld>
            <a:endParaRPr lang="nb-NO"/>
          </a:p>
        </p:txBody>
      </p:sp>
    </p:spTree>
    <p:extLst>
      <p:ext uri="{BB962C8B-B14F-4D97-AF65-F5344CB8AC3E}">
        <p14:creationId xmlns:p14="http://schemas.microsoft.com/office/powerpoint/2010/main" val="301157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b="1" i="1" dirty="0" smtClean="0"/>
              <a:t>Å avslutte</a:t>
            </a:r>
            <a:r>
              <a:rPr lang="nb-NO" b="1" i="1" baseline="0" dirty="0" smtClean="0"/>
              <a:t> prosessen med en «utsjekk» gir deltakerne mulighet til å reflektere over hva de har lært og hva de sitter igjen med, og kan bidra til forpliktelse til resultatene som er skapt.</a:t>
            </a:r>
            <a:endParaRPr lang="nb-NO" b="1" i="1" dirty="0" smtClean="0"/>
          </a:p>
        </p:txBody>
      </p:sp>
      <p:sp>
        <p:nvSpPr>
          <p:cNvPr id="4" name="Plassholder for lysbildenummer 3"/>
          <p:cNvSpPr>
            <a:spLocks noGrp="1"/>
          </p:cNvSpPr>
          <p:nvPr>
            <p:ph type="sldNum" sz="quarter" idx="10"/>
          </p:nvPr>
        </p:nvSpPr>
        <p:spPr/>
        <p:txBody>
          <a:bodyPr/>
          <a:lstStyle/>
          <a:p>
            <a:fld id="{A4596D21-97C3-458F-B1A2-945762865B49}" type="slidenum">
              <a:rPr lang="nb-NO" smtClean="0"/>
              <a:t>14</a:t>
            </a:fld>
            <a:endParaRPr lang="nb-NO"/>
          </a:p>
        </p:txBody>
      </p:sp>
    </p:spTree>
    <p:extLst>
      <p:ext uri="{BB962C8B-B14F-4D97-AF65-F5344CB8AC3E}">
        <p14:creationId xmlns:p14="http://schemas.microsoft.com/office/powerpoint/2010/main" val="409265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2</a:t>
            </a:fld>
            <a:endParaRPr lang="nb-NO"/>
          </a:p>
        </p:txBody>
      </p:sp>
    </p:spTree>
    <p:extLst>
      <p:ext uri="{BB962C8B-B14F-4D97-AF65-F5344CB8AC3E}">
        <p14:creationId xmlns:p14="http://schemas.microsoft.com/office/powerpoint/2010/main" val="19821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3</a:t>
            </a:fld>
            <a:endParaRPr lang="nb-NO"/>
          </a:p>
        </p:txBody>
      </p:sp>
    </p:spTree>
    <p:extLst>
      <p:ext uri="{BB962C8B-B14F-4D97-AF65-F5344CB8AC3E}">
        <p14:creationId xmlns:p14="http://schemas.microsoft.com/office/powerpoint/2010/main" val="134447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4</a:t>
            </a:fld>
            <a:endParaRPr lang="nb-NO"/>
          </a:p>
        </p:txBody>
      </p:sp>
    </p:spTree>
    <p:extLst>
      <p:ext uri="{BB962C8B-B14F-4D97-AF65-F5344CB8AC3E}">
        <p14:creationId xmlns:p14="http://schemas.microsoft.com/office/powerpoint/2010/main" val="162821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Velkommen </a:t>
            </a:r>
            <a:r>
              <a:rPr lang="nb-NO" dirty="0"/>
              <a:t>til </a:t>
            </a:r>
            <a:r>
              <a:rPr lang="nb-NO" dirty="0" smtClean="0"/>
              <a:t>World Cafe! </a:t>
            </a:r>
          </a:p>
          <a:p>
            <a:r>
              <a:rPr lang="nb-NO" sz="1200" b="0" i="0" kern="1200" dirty="0" smtClean="0">
                <a:solidFill>
                  <a:schemeClr val="tx1"/>
                </a:solidFill>
                <a:effectLst/>
                <a:latin typeface="+mn-lt"/>
                <a:ea typeface="+mn-ea"/>
                <a:cs typeface="+mn-cs"/>
              </a:rPr>
              <a:t>Her skal vi oppholde</a:t>
            </a:r>
            <a:r>
              <a:rPr lang="nb-NO" sz="1200" b="0" i="0" kern="1200" baseline="0" dirty="0" smtClean="0">
                <a:solidFill>
                  <a:schemeClr val="tx1"/>
                </a:solidFill>
                <a:effectLst/>
                <a:latin typeface="+mn-lt"/>
                <a:ea typeface="+mn-ea"/>
                <a:cs typeface="+mn-cs"/>
              </a:rPr>
              <a:t> oss</a:t>
            </a:r>
            <a:r>
              <a:rPr lang="nb-NO" sz="1200" b="0" i="0" kern="1200" dirty="0" smtClean="0">
                <a:solidFill>
                  <a:schemeClr val="tx1"/>
                </a:solidFill>
                <a:effectLst/>
                <a:latin typeface="+mn-lt"/>
                <a:ea typeface="+mn-ea"/>
                <a:cs typeface="+mn-cs"/>
              </a:rPr>
              <a:t> de neste to timene. </a:t>
            </a:r>
          </a:p>
          <a:p>
            <a:r>
              <a:rPr lang="nb-NO" sz="1200" b="0" i="0" kern="1200" baseline="0" dirty="0" smtClean="0">
                <a:solidFill>
                  <a:schemeClr val="tx1"/>
                </a:solidFill>
                <a:effectLst/>
                <a:latin typeface="+mn-lt"/>
                <a:ea typeface="+mn-ea"/>
                <a:cs typeface="+mn-cs"/>
              </a:rPr>
              <a:t>Dere befinner dere nå i en sosial, uformell og trygg setting der dere kan snakke fritt, lytte til hverandre og dele ideer. </a:t>
            </a:r>
          </a:p>
          <a:p>
            <a:endParaRPr lang="nb-NO" sz="1200" b="0" i="0" kern="1200" baseline="0" dirty="0" smtClean="0">
              <a:solidFill>
                <a:schemeClr val="tx1"/>
              </a:solidFill>
              <a:effectLst/>
              <a:latin typeface="+mn-lt"/>
              <a:ea typeface="+mn-ea"/>
              <a:cs typeface="+mn-cs"/>
            </a:endParaRPr>
          </a:p>
          <a:p>
            <a:endParaRPr lang="nb-NO" dirty="0" smtClean="0"/>
          </a:p>
          <a:p>
            <a:endParaRPr lang="nb-NO" dirty="0"/>
          </a:p>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5</a:t>
            </a:fld>
            <a:endParaRPr lang="nb-NO"/>
          </a:p>
        </p:txBody>
      </p:sp>
    </p:spTree>
    <p:extLst>
      <p:ext uri="{BB962C8B-B14F-4D97-AF65-F5344CB8AC3E}">
        <p14:creationId xmlns:p14="http://schemas.microsoft.com/office/powerpoint/2010/main" val="213877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kern="1200" baseline="0" dirty="0" smtClean="0">
                <a:solidFill>
                  <a:schemeClr val="tx1"/>
                </a:solidFill>
                <a:effectLst/>
                <a:latin typeface="+mn-lt"/>
                <a:ea typeface="+mn-ea"/>
                <a:cs typeface="+mn-cs"/>
              </a:rPr>
              <a:t>Hva </a:t>
            </a:r>
            <a:r>
              <a:rPr lang="nb-NO" sz="1200" b="0" i="0" kern="1200" baseline="0" dirty="0" smtClean="0">
                <a:solidFill>
                  <a:schemeClr val="tx1"/>
                </a:solidFill>
                <a:effectLst/>
                <a:latin typeface="+mn-lt"/>
                <a:ea typeface="+mn-ea"/>
                <a:cs typeface="+mn-cs"/>
              </a:rPr>
              <a:t>dere skal ha dialog om er forhåndsbestemt. På hvert bord ligger et tema/problemstilling/fokusspørsmål. Formålet med denne økten er å skape dialog, felles forståelse og nye ideer om disse.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Deretter skal dere være </a:t>
            </a:r>
            <a:r>
              <a:rPr lang="nb-NO" sz="1200" b="0" i="1" kern="1200" baseline="0" dirty="0" smtClean="0">
                <a:solidFill>
                  <a:schemeClr val="tx1"/>
                </a:solidFill>
                <a:effectLst/>
                <a:latin typeface="+mn-lt"/>
                <a:ea typeface="+mn-ea"/>
                <a:cs typeface="+mn-cs"/>
              </a:rPr>
              <a:t>omreisende verdensborgere </a:t>
            </a:r>
            <a:r>
              <a:rPr lang="nb-NO" sz="1200" b="0" i="0" kern="1200" baseline="0" dirty="0" smtClean="0">
                <a:solidFill>
                  <a:schemeClr val="tx1"/>
                </a:solidFill>
                <a:effectLst/>
                <a:latin typeface="+mn-lt"/>
                <a:ea typeface="+mn-ea"/>
                <a:cs typeface="+mn-cs"/>
              </a:rPr>
              <a:t>– dere skal reise fra bord til bord, ta med dere innsiktene fra ett bord til et annet, og diskutere nye problemstillinger med nye verdensborgere.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Metoden bygger på antakelsen om at vi alle innehar visdom og kreativitet nok til å konfrontere selv de vanskeligste utfordringer; at svarene vi trenger er tilgjengelige for oss; og at vi er klokere sammen enn vi er alene.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Når vi tar med oss innsikter fra et bord til et annet, vil etter hvert alle bordene i salen være farget av innsikter fra tidligere gruppesamtaler. Slik utnytter vi massens klokskap.</a:t>
            </a:r>
            <a:endParaRPr lang="nb-NO" dirty="0" smtClean="0"/>
          </a:p>
          <a:p>
            <a:endParaRPr lang="nb-NO" dirty="0"/>
          </a:p>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6</a:t>
            </a:fld>
            <a:endParaRPr lang="nb-NO"/>
          </a:p>
        </p:txBody>
      </p:sp>
    </p:spTree>
    <p:extLst>
      <p:ext uri="{BB962C8B-B14F-4D97-AF65-F5344CB8AC3E}">
        <p14:creationId xmlns:p14="http://schemas.microsoft.com/office/powerpoint/2010/main" val="127067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Bordene dere sitter ved er dekket med store ark og tusjer, slik at dere kan skrive, skrible eller tegne mens dere prater. Jeg oppfordrer dere til å bruke dette aktivt. Skriv ned punkter, meninger, ideer eller tegn visualiser tankene deres med tegninger eller tankekart.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Dere skal snakke sammen i 20 minutter. Jeg holder styr på tiden, og signaliserer når dere må begynne å runde av, og forberede dere på å gå til neste bord. </a:t>
            </a:r>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7</a:t>
            </a:fld>
            <a:endParaRPr lang="nb-NO"/>
          </a:p>
        </p:txBody>
      </p:sp>
    </p:spTree>
    <p:extLst>
      <p:ext uri="{BB962C8B-B14F-4D97-AF65-F5344CB8AC3E}">
        <p14:creationId xmlns:p14="http://schemas.microsoft.com/office/powerpoint/2010/main" val="345464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Dere skal rullere 3 ganger, og dere velger hvilket bord dere vil gå til i neste runde. Sett deg da gjerne på et bord hvor det ikke sitter noen av de samme personene fra forrige gruppe. Dere tar med dere innsikter fra forrige gruppe, inn i den nye gruppen. Det er nettopp dette som gjør at dere får nye ideer, blir bevisst på flere muligheter og oppdager flere sammenhenger underveis i samtalene.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sym typeface="Wingdings" panose="05000000000000000000" pitchFamily="2" charset="2"/>
              </a:rPr>
              <a:t>Når vi er ferdig med økten, skal alle gruppene få lov til å returnere til sitt «opprinnelige» gruppebord, og få referat av hva som har skjedd rundt bordet siden dere sist traff hverandre.</a:t>
            </a:r>
            <a:endParaRPr lang="nb-NO" sz="1200" b="0" i="0" kern="1200" baseline="0" dirty="0" smtClean="0">
              <a:solidFill>
                <a:schemeClr val="tx1"/>
              </a:solidFill>
              <a:effectLst/>
              <a:latin typeface="+mn-lt"/>
              <a:ea typeface="+mn-ea"/>
              <a:cs typeface="+mn-cs"/>
            </a:endParaRPr>
          </a:p>
          <a:p>
            <a:r>
              <a:rPr lang="nb-NO" dirty="0" smtClean="0"/>
              <a:t>Til</a:t>
            </a:r>
            <a:r>
              <a:rPr lang="nb-NO" baseline="0" dirty="0" smtClean="0"/>
              <a:t> slutt skal dere reflektere alene og sammen. </a:t>
            </a:r>
            <a:endParaRPr lang="nb-NO" i="1" dirty="0" smtClean="0"/>
          </a:p>
        </p:txBody>
      </p:sp>
      <p:sp>
        <p:nvSpPr>
          <p:cNvPr id="4" name="Plassholder for lysbildenummer 3"/>
          <p:cNvSpPr>
            <a:spLocks noGrp="1"/>
          </p:cNvSpPr>
          <p:nvPr>
            <p:ph type="sldNum" sz="quarter" idx="10"/>
          </p:nvPr>
        </p:nvSpPr>
        <p:spPr/>
        <p:txBody>
          <a:bodyPr/>
          <a:lstStyle/>
          <a:p>
            <a:fld id="{A4596D21-97C3-458F-B1A2-945762865B49}" type="slidenum">
              <a:rPr lang="nb-NO" smtClean="0"/>
              <a:t>8</a:t>
            </a:fld>
            <a:endParaRPr lang="nb-NO"/>
          </a:p>
        </p:txBody>
      </p:sp>
    </p:spTree>
    <p:extLst>
      <p:ext uri="{BB962C8B-B14F-4D97-AF65-F5344CB8AC3E}">
        <p14:creationId xmlns:p14="http://schemas.microsoft.com/office/powerpoint/2010/main" val="429081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1" kern="1200" dirty="0" smtClean="0">
                <a:solidFill>
                  <a:schemeClr val="tx1"/>
                </a:solidFill>
                <a:effectLst/>
                <a:latin typeface="+mn-lt"/>
                <a:ea typeface="+mn-ea"/>
                <a:cs typeface="+mn-cs"/>
              </a:rPr>
              <a:t>(Dere</a:t>
            </a:r>
            <a:r>
              <a:rPr lang="nb-NO" sz="1200" b="1" i="1" kern="1200" baseline="0" dirty="0" smtClean="0">
                <a:solidFill>
                  <a:schemeClr val="tx1"/>
                </a:solidFill>
                <a:effectLst/>
                <a:latin typeface="+mn-lt"/>
                <a:ea typeface="+mn-ea"/>
                <a:cs typeface="+mn-cs"/>
              </a:rPr>
              <a:t> velger selv om dere vil utpeke bordverter i forkant av økten, eller at gruppene selv velger bordvert når økten starter. </a:t>
            </a:r>
            <a:br>
              <a:rPr lang="nb-NO" sz="1200" b="1" i="1" kern="1200" baseline="0" dirty="0" smtClean="0">
                <a:solidFill>
                  <a:schemeClr val="tx1"/>
                </a:solidFill>
                <a:effectLst/>
                <a:latin typeface="+mn-lt"/>
                <a:ea typeface="+mn-ea"/>
                <a:cs typeface="+mn-cs"/>
              </a:rPr>
            </a:br>
            <a:r>
              <a:rPr lang="nb-NO" sz="1200" b="1" i="1" kern="1200" baseline="0" dirty="0" smtClean="0">
                <a:solidFill>
                  <a:schemeClr val="tx1"/>
                </a:solidFill>
                <a:effectLst/>
                <a:latin typeface="+mn-lt"/>
                <a:ea typeface="+mn-ea"/>
                <a:cs typeface="+mn-cs"/>
              </a:rPr>
              <a:t>Manuset under er et utgangspunkt som dere kan justere.)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Dere skal ikke hoppe fra bord til bord, uten å få vite hva som har skjedd der tidligere. Derfor må vi ha én ansvarlig</a:t>
            </a:r>
            <a:r>
              <a:rPr lang="nb-NO" sz="1200" kern="1200" baseline="0" dirty="0" smtClean="0">
                <a:solidFill>
                  <a:schemeClr val="tx1"/>
                </a:solidFill>
                <a:effectLst/>
                <a:latin typeface="+mn-lt"/>
                <a:ea typeface="+mn-ea"/>
                <a:cs typeface="+mn-cs"/>
              </a:rPr>
              <a:t> vert/vertinne ved alle bordene. </a:t>
            </a:r>
            <a:endParaRPr lang="nb-NO" sz="1200" kern="120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Den som er bordvert, skal IKKE være omreisende – vedkommende skal sitte ved det samme bordet gjennom hele økten. </a:t>
            </a:r>
          </a:p>
          <a:p>
            <a:r>
              <a:rPr lang="nb-NO" sz="1200" kern="1200" baseline="0" dirty="0" smtClean="0">
                <a:solidFill>
                  <a:schemeClr val="tx1"/>
                </a:solidFill>
                <a:effectLst/>
                <a:latin typeface="+mn-lt"/>
                <a:ea typeface="+mn-ea"/>
                <a:cs typeface="+mn-cs"/>
              </a:rPr>
              <a:t>Bordvertens oppgave </a:t>
            </a:r>
            <a:r>
              <a:rPr lang="nb-NO" sz="1200" kern="1200" dirty="0" smtClean="0">
                <a:solidFill>
                  <a:schemeClr val="tx1"/>
                </a:solidFill>
                <a:effectLst/>
                <a:latin typeface="+mn-lt"/>
                <a:ea typeface="+mn-ea"/>
                <a:cs typeface="+mn-cs"/>
              </a:rPr>
              <a:t>er å ønske </a:t>
            </a:r>
            <a:r>
              <a:rPr lang="nb-NO" sz="1200" kern="1200" baseline="0" dirty="0" smtClean="0">
                <a:solidFill>
                  <a:schemeClr val="tx1"/>
                </a:solidFill>
                <a:effectLst/>
                <a:latin typeface="+mn-lt"/>
                <a:ea typeface="+mn-ea"/>
                <a:cs typeface="+mn-cs"/>
              </a:rPr>
              <a:t>nye omreisende velkommen til bordet, og bruke et par minutter på å gi dem en innføring i hva som ble diskutert av den forrige gruppen – men uten å «selge inn» de tidligere ideene. Slik kan den neste gruppen bygge sine samtaler rundt det bordverten har fortalt dem.</a:t>
            </a:r>
          </a:p>
          <a:p>
            <a:r>
              <a:rPr lang="nb-NO" sz="1200" kern="1200" baseline="0" dirty="0" smtClean="0">
                <a:solidFill>
                  <a:schemeClr val="tx1"/>
                </a:solidFill>
                <a:effectLst/>
                <a:latin typeface="+mn-lt"/>
                <a:ea typeface="+mn-ea"/>
                <a:cs typeface="+mn-cs"/>
              </a:rPr>
              <a:t>Bli enige i gruppen dere sitter i nå, hvem av dere som skal være bordvert. </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9</a:t>
            </a:fld>
            <a:endParaRPr lang="nb-NO"/>
          </a:p>
        </p:txBody>
      </p:sp>
    </p:spTree>
    <p:extLst>
      <p:ext uri="{BB962C8B-B14F-4D97-AF65-F5344CB8AC3E}">
        <p14:creationId xmlns:p14="http://schemas.microsoft.com/office/powerpoint/2010/main" val="228735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nb-NO" dirty="0"/>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209638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838200" y="1825625"/>
            <a:ext cx="10515600" cy="39014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95463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01725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74575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397359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397359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3357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30617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30617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6846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06977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Tree>
    <p:extLst>
      <p:ext uri="{BB962C8B-B14F-4D97-AF65-F5344CB8AC3E}">
        <p14:creationId xmlns:p14="http://schemas.microsoft.com/office/powerpoint/2010/main" val="306549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ddrett tekst">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5607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oddrett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1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3925470"/>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5927366"/>
            <a:ext cx="12192000" cy="142929"/>
          </a:xfrm>
          <a:prstGeom prst="rect">
            <a:avLst/>
          </a:prstGeom>
        </p:spPr>
      </p:pic>
      <p:pic>
        <p:nvPicPr>
          <p:cNvPr id="8" name="Bild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939646"/>
            <a:ext cx="3949531" cy="1042626"/>
          </a:xfrm>
          <a:prstGeom prst="rect">
            <a:avLst/>
          </a:prstGeom>
        </p:spPr>
      </p:pic>
      <p:pic>
        <p:nvPicPr>
          <p:cNvPr id="9" name="Bilde 8"/>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11189368" y="5939646"/>
            <a:ext cx="786063" cy="1042626"/>
          </a:xfrm>
          <a:prstGeom prst="rect">
            <a:avLst/>
          </a:prstGeom>
        </p:spPr>
      </p:pic>
    </p:spTree>
    <p:extLst>
      <p:ext uri="{BB962C8B-B14F-4D97-AF65-F5344CB8AC3E}">
        <p14:creationId xmlns:p14="http://schemas.microsoft.com/office/powerpoint/2010/main" val="375591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61"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worldcaf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heworldcafe.com/wp-content/uploads/2015/07/Cafe-To-Go-Revised.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kstSylinder 4"/>
          <p:cNvSpPr txBox="1"/>
          <p:nvPr/>
        </p:nvSpPr>
        <p:spPr>
          <a:xfrm>
            <a:off x="9270124" y="5643616"/>
            <a:ext cx="2921876" cy="261610"/>
          </a:xfrm>
          <a:prstGeom prst="rect">
            <a:avLst/>
          </a:prstGeom>
          <a:noFill/>
        </p:spPr>
        <p:txBody>
          <a:bodyPr wrap="square" rtlCol="0">
            <a:spAutoFit/>
          </a:bodyPr>
          <a:lstStyle/>
          <a:p>
            <a:r>
              <a:rPr lang="nb-NO" sz="1050" dirty="0" smtClean="0">
                <a:latin typeface="+mj-lt"/>
              </a:rPr>
              <a:t>Kilder: </a:t>
            </a:r>
            <a:r>
              <a:rPr lang="nb-NO" sz="1050" dirty="0" smtClean="0"/>
              <a:t>theworldcafe.com, </a:t>
            </a:r>
            <a:r>
              <a:rPr lang="nb-NO" sz="1050" dirty="0" smtClean="0">
                <a:latin typeface="+mj-lt"/>
              </a:rPr>
              <a:t>DFØ og OUS e-håndbok</a:t>
            </a:r>
            <a:endParaRPr lang="nb-NO" sz="1050" dirty="0">
              <a:latin typeface="+mj-lt"/>
            </a:endParaRPr>
          </a:p>
        </p:txBody>
      </p:sp>
      <p:sp>
        <p:nvSpPr>
          <p:cNvPr id="3" name="Plassholder for innhold 2"/>
          <p:cNvSpPr>
            <a:spLocks noGrp="1"/>
          </p:cNvSpPr>
          <p:nvPr>
            <p:ph idx="1"/>
          </p:nvPr>
        </p:nvSpPr>
        <p:spPr/>
        <p:txBody>
          <a:bodyPr>
            <a:normAutofit fontScale="62500" lnSpcReduction="20000"/>
          </a:bodyPr>
          <a:lstStyle/>
          <a:p>
            <a:pPr>
              <a:lnSpc>
                <a:spcPct val="120000"/>
              </a:lnSpc>
            </a:pPr>
            <a:r>
              <a:rPr lang="nb-NO" dirty="0" smtClean="0"/>
              <a:t>World Cafe </a:t>
            </a:r>
            <a:r>
              <a:rPr lang="nb-NO" dirty="0"/>
              <a:t>er en effektiv og fleksibel metode for å </a:t>
            </a:r>
            <a:r>
              <a:rPr lang="nb-NO" dirty="0" smtClean="0"/>
              <a:t>få i gang samarbeid </a:t>
            </a:r>
            <a:r>
              <a:rPr lang="nb-NO" dirty="0"/>
              <a:t>i store grupper</a:t>
            </a:r>
            <a:r>
              <a:rPr lang="nb-NO" dirty="0" smtClean="0"/>
              <a:t>. Den går ut på å samle folk i grupper for dialog rundt flere bord. Hvert bord har et forhåndsdefinert tema eller spørsmål som samtalen skal sentrere rundt. Deltakerne skriver ned meninger og ideer fra diskusjonene underveis. Videre beveger deltakerne seg </a:t>
            </a:r>
            <a:r>
              <a:rPr lang="nb-NO" dirty="0"/>
              <a:t>som </a:t>
            </a:r>
            <a:r>
              <a:rPr lang="nb-NO" dirty="0" smtClean="0"/>
              <a:t>«omreisende»: De roterer mellom bordene med et forhåndsbestemt intervall. Med seg til neste samtale bringer de </a:t>
            </a:r>
            <a:r>
              <a:rPr lang="nb-NO" dirty="0"/>
              <a:t>sine </a:t>
            </a:r>
            <a:r>
              <a:rPr lang="nb-NO" dirty="0" smtClean="0"/>
              <a:t>innsikter fra den forrige. Det </a:t>
            </a:r>
            <a:r>
              <a:rPr lang="nb-NO" dirty="0"/>
              <a:t>øker sjansen for at deltakerne får nye idéer, blir bevisst på flere muligheter og oppdager flere sammenhenger </a:t>
            </a:r>
            <a:r>
              <a:rPr lang="nb-NO" dirty="0" smtClean="0"/>
              <a:t>underveis.</a:t>
            </a:r>
            <a:r>
              <a:rPr lang="nb-NO" dirty="0"/>
              <a:t> </a:t>
            </a:r>
            <a:endParaRPr lang="nb-NO" dirty="0" smtClean="0"/>
          </a:p>
          <a:p>
            <a:pPr>
              <a:lnSpc>
                <a:spcPct val="120000"/>
              </a:lnSpc>
            </a:pPr>
            <a:r>
              <a:rPr lang="nb-NO" dirty="0" smtClean="0"/>
              <a:t>Metoden er godt egnet for å etablere eierskap til utviklingsarbeid, satsingsområder og prosjekter, og motivere ulike mennesker fra ulike miljøer og faggrupper. </a:t>
            </a:r>
          </a:p>
          <a:p>
            <a:pPr>
              <a:lnSpc>
                <a:spcPct val="120000"/>
              </a:lnSpc>
            </a:pPr>
            <a:r>
              <a:rPr lang="nb-NO" dirty="0" smtClean="0"/>
              <a:t>Du finner informasjon om metoden og ressurser på </a:t>
            </a:r>
            <a:r>
              <a:rPr lang="nb-NO" dirty="0" smtClean="0">
                <a:hlinkClick r:id="rId3"/>
              </a:rPr>
              <a:t>The World Cafe-nettsiden</a:t>
            </a:r>
            <a:r>
              <a:rPr lang="nb-NO" dirty="0" smtClean="0"/>
              <a:t>, inkludert en </a:t>
            </a:r>
            <a:r>
              <a:rPr lang="nb-NO" dirty="0" smtClean="0">
                <a:hlinkClick r:id="rId4"/>
              </a:rPr>
              <a:t>guide for fasilitering</a:t>
            </a:r>
            <a:r>
              <a:rPr lang="nb-NO" dirty="0" smtClean="0"/>
              <a:t>. </a:t>
            </a:r>
          </a:p>
          <a:p>
            <a:pPr>
              <a:lnSpc>
                <a:spcPct val="120000"/>
              </a:lnSpc>
            </a:pPr>
            <a:r>
              <a:rPr lang="nb-NO" dirty="0" smtClean="0"/>
              <a:t>I denne PowerPoint-presentasjonen får du et utgangspunkt for introduksjon og fasilitering av World Cafe. I </a:t>
            </a:r>
            <a:r>
              <a:rPr lang="nb-NO" dirty="0"/>
              <a:t>notatfeltet finner du </a:t>
            </a:r>
            <a:r>
              <a:rPr lang="nb-NO" dirty="0" smtClean="0"/>
              <a:t>forslag til manus. </a:t>
            </a:r>
          </a:p>
        </p:txBody>
      </p:sp>
      <p:sp>
        <p:nvSpPr>
          <p:cNvPr id="2" name="Tittel 1"/>
          <p:cNvSpPr>
            <a:spLocks noGrp="1"/>
          </p:cNvSpPr>
          <p:nvPr>
            <p:ph type="title"/>
          </p:nvPr>
        </p:nvSpPr>
        <p:spPr/>
        <p:txBody>
          <a:bodyPr/>
          <a:lstStyle/>
          <a:p>
            <a:r>
              <a:rPr lang="nb-NO" dirty="0" smtClean="0"/>
              <a:t>Til deg som skal fasilitere «World Cafe»</a:t>
            </a:r>
            <a:endParaRPr lang="nb-NO" dirty="0"/>
          </a:p>
        </p:txBody>
      </p:sp>
    </p:spTree>
    <p:extLst>
      <p:ext uri="{BB962C8B-B14F-4D97-AF65-F5344CB8AC3E}">
        <p14:creationId xmlns:p14="http://schemas.microsoft.com/office/powerpoint/2010/main" val="385408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sz="2400" dirty="0"/>
              <a:t>Diskuter problemstillingen som ligger på deres </a:t>
            </a:r>
            <a:r>
              <a:rPr lang="nb-NO" sz="2400" dirty="0" smtClean="0"/>
              <a:t>bord </a:t>
            </a:r>
            <a:r>
              <a:rPr lang="nb-NO" sz="2400" dirty="0"/>
              <a:t>i 20 minutter</a:t>
            </a:r>
          </a:p>
          <a:p>
            <a:r>
              <a:rPr lang="nb-NO" sz="2400" dirty="0"/>
              <a:t>Dere vil </a:t>
            </a:r>
            <a:r>
              <a:rPr lang="nb-NO" sz="2400" dirty="0" smtClean="0"/>
              <a:t>få signal når dere må begynne å runde av</a:t>
            </a:r>
            <a:endParaRPr lang="nb-NO" sz="2400" dirty="0"/>
          </a:p>
          <a:p>
            <a:r>
              <a:rPr lang="nb-NO" sz="2400" dirty="0" smtClean="0"/>
              <a:t>Når dere får beskjed, reis videre til et nytt bord </a:t>
            </a:r>
          </a:p>
          <a:p>
            <a:r>
              <a:rPr lang="nb-NO" sz="2400" dirty="0" smtClean="0"/>
              <a:t>Bordverten </a:t>
            </a:r>
            <a:r>
              <a:rPr lang="nb-NO" sz="2400" dirty="0"/>
              <a:t>blir igjen </a:t>
            </a:r>
            <a:r>
              <a:rPr lang="nb-NO" sz="2400" dirty="0" smtClean="0"/>
              <a:t>og </a:t>
            </a:r>
            <a:r>
              <a:rPr lang="nb-NO" sz="2400" dirty="0"/>
              <a:t>gir en kort innføring i tidligere </a:t>
            </a:r>
            <a:r>
              <a:rPr lang="nb-NO" sz="2400" dirty="0" smtClean="0"/>
              <a:t>samtale </a:t>
            </a:r>
            <a:r>
              <a:rPr lang="nb-NO" sz="2400" dirty="0"/>
              <a:t>til de nye omreisende</a:t>
            </a:r>
          </a:p>
          <a:p>
            <a:r>
              <a:rPr lang="nb-NO" sz="2400" dirty="0"/>
              <a:t>Diskuter problemstillingen i nye 20 minutter</a:t>
            </a:r>
          </a:p>
          <a:p>
            <a:r>
              <a:rPr lang="nb-NO" sz="2400" dirty="0"/>
              <a:t>Gjentas til dere får beskjed om å returnere til deres opprinnelige </a:t>
            </a:r>
            <a:r>
              <a:rPr lang="nb-NO" sz="2400" dirty="0" smtClean="0"/>
              <a:t>gruppe</a:t>
            </a:r>
            <a:endParaRPr lang="nb-NO" sz="2400" dirty="0"/>
          </a:p>
        </p:txBody>
      </p:sp>
      <p:sp>
        <p:nvSpPr>
          <p:cNvPr id="2" name="Tittel 1"/>
          <p:cNvSpPr>
            <a:spLocks noGrp="1"/>
          </p:cNvSpPr>
          <p:nvPr>
            <p:ph type="title"/>
          </p:nvPr>
        </p:nvSpPr>
        <p:spPr/>
        <p:txBody>
          <a:bodyPr/>
          <a:lstStyle/>
          <a:p>
            <a:r>
              <a:rPr lang="nb-NO" dirty="0" smtClean="0"/>
              <a:t>Oppsummert</a:t>
            </a:r>
            <a:endParaRPr lang="nb-NO" dirty="0"/>
          </a:p>
        </p:txBody>
      </p:sp>
    </p:spTree>
    <p:extLst>
      <p:ext uri="{BB962C8B-B14F-4D97-AF65-F5344CB8AC3E}">
        <p14:creationId xmlns:p14="http://schemas.microsoft.com/office/powerpoint/2010/main" val="1368632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Illustrasjon av retningslinjene for World Cafe" title="World Cafe guidelines"/>
          <p:cNvPicPr>
            <a:picLocks noChangeAspect="1"/>
          </p:cNvPicPr>
          <p:nvPr/>
        </p:nvPicPr>
        <p:blipFill>
          <a:blip r:embed="rId3"/>
          <a:stretch>
            <a:fillRect/>
          </a:stretch>
        </p:blipFill>
        <p:spPr>
          <a:xfrm>
            <a:off x="6112565" y="53681"/>
            <a:ext cx="6019800" cy="5842748"/>
          </a:xfrm>
          <a:prstGeom prst="rect">
            <a:avLst/>
          </a:prstGeom>
        </p:spPr>
      </p:pic>
      <p:sp>
        <p:nvSpPr>
          <p:cNvPr id="3" name="Plassholder for innhold 2"/>
          <p:cNvSpPr>
            <a:spLocks noGrp="1"/>
          </p:cNvSpPr>
          <p:nvPr>
            <p:ph idx="1"/>
          </p:nvPr>
        </p:nvSpPr>
        <p:spPr>
          <a:xfrm>
            <a:off x="838200" y="1825625"/>
            <a:ext cx="4898571" cy="3901407"/>
          </a:xfrm>
        </p:spPr>
        <p:txBody>
          <a:bodyPr>
            <a:normAutofit/>
          </a:bodyPr>
          <a:lstStyle/>
          <a:p>
            <a:r>
              <a:rPr lang="nb-NO" sz="2000" dirty="0" smtClean="0"/>
              <a:t>Fasiliter dere selv </a:t>
            </a:r>
            <a:r>
              <a:rPr lang="nb-NO" sz="2000" dirty="0"/>
              <a:t>og hverandre</a:t>
            </a:r>
          </a:p>
          <a:p>
            <a:r>
              <a:rPr lang="nb-NO" sz="2000" dirty="0"/>
              <a:t>Delta aktivt </a:t>
            </a:r>
            <a:r>
              <a:rPr lang="nb-NO" sz="2000" dirty="0" smtClean="0"/>
              <a:t>og </a:t>
            </a:r>
            <a:r>
              <a:rPr lang="nb-NO" sz="2000" dirty="0"/>
              <a:t>bidra med dine tanker og perspektiver</a:t>
            </a:r>
          </a:p>
          <a:p>
            <a:r>
              <a:rPr lang="nb-NO" sz="2000" dirty="0"/>
              <a:t>Lytt til andre </a:t>
            </a:r>
            <a:r>
              <a:rPr lang="nb-NO" sz="2000" dirty="0" smtClean="0"/>
              <a:t>og </a:t>
            </a:r>
            <a:r>
              <a:rPr lang="nb-NO" sz="2000" dirty="0"/>
              <a:t>gi rom for deres bidrag</a:t>
            </a:r>
          </a:p>
          <a:p>
            <a:r>
              <a:rPr lang="nb-NO" sz="2000" dirty="0"/>
              <a:t>Hold fokus på det som har betydning for problemstillingen</a:t>
            </a:r>
          </a:p>
          <a:p>
            <a:r>
              <a:rPr lang="nb-NO" sz="2000" dirty="0" smtClean="0"/>
              <a:t>Skriv og tegn – </a:t>
            </a:r>
            <a:r>
              <a:rPr lang="nb-NO" sz="2000" dirty="0"/>
              <a:t>både meninger, tanker og spørsmål som dukker opp</a:t>
            </a:r>
          </a:p>
          <a:p>
            <a:r>
              <a:rPr lang="nb-NO" sz="2000" dirty="0"/>
              <a:t>Lytt sammen etter mønstre, innsikter og koblinger av </a:t>
            </a:r>
            <a:r>
              <a:rPr lang="nb-NO" sz="2000" dirty="0" smtClean="0"/>
              <a:t>ideer</a:t>
            </a:r>
            <a:endParaRPr lang="nb-NO" sz="2000" dirty="0"/>
          </a:p>
        </p:txBody>
      </p:sp>
      <p:sp>
        <p:nvSpPr>
          <p:cNvPr id="2" name="Tittel 1"/>
          <p:cNvSpPr>
            <a:spLocks noGrp="1"/>
          </p:cNvSpPr>
          <p:nvPr>
            <p:ph type="title"/>
          </p:nvPr>
        </p:nvSpPr>
        <p:spPr/>
        <p:txBody>
          <a:bodyPr/>
          <a:lstStyle/>
          <a:p>
            <a:r>
              <a:rPr lang="nb-NO" dirty="0" smtClean="0"/>
              <a:t>Kafé-etikette</a:t>
            </a:r>
            <a:endParaRPr lang="nb-NO" dirty="0"/>
          </a:p>
        </p:txBody>
      </p:sp>
    </p:spTree>
    <p:extLst>
      <p:ext uri="{BB962C8B-B14F-4D97-AF65-F5344CB8AC3E}">
        <p14:creationId xmlns:p14="http://schemas.microsoft.com/office/powerpoint/2010/main" val="3279088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Illustrasjon av seks kafebord" title="Rullering"/>
          <p:cNvPicPr>
            <a:picLocks noChangeAspect="1"/>
          </p:cNvPicPr>
          <p:nvPr/>
        </p:nvPicPr>
        <p:blipFill>
          <a:blip r:embed="rId3"/>
          <a:stretch>
            <a:fillRect/>
          </a:stretch>
        </p:blipFill>
        <p:spPr>
          <a:xfrm>
            <a:off x="2567825" y="785145"/>
            <a:ext cx="7056350" cy="4842362"/>
          </a:xfrm>
          <a:prstGeom prst="rect">
            <a:avLst/>
          </a:prstGeom>
        </p:spPr>
      </p:pic>
      <p:sp>
        <p:nvSpPr>
          <p:cNvPr id="2" name="Tittel 1" hidden="1"/>
          <p:cNvSpPr>
            <a:spLocks noGrp="1"/>
          </p:cNvSpPr>
          <p:nvPr>
            <p:ph type="title"/>
          </p:nvPr>
        </p:nvSpPr>
        <p:spPr/>
        <p:txBody>
          <a:bodyPr/>
          <a:lstStyle/>
          <a:p>
            <a:r>
              <a:rPr lang="nb-NO" dirty="0" smtClean="0"/>
              <a:t>Samtalerunder</a:t>
            </a:r>
            <a:endParaRPr lang="nb-NO" dirty="0"/>
          </a:p>
        </p:txBody>
      </p:sp>
    </p:spTree>
    <p:extLst>
      <p:ext uri="{BB962C8B-B14F-4D97-AF65-F5344CB8AC3E}">
        <p14:creationId xmlns:p14="http://schemas.microsoft.com/office/powerpoint/2010/main" val="170769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sjon av mennesker som skaper mening i dialog med hverandre" title="Ny m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426" y="1607979"/>
            <a:ext cx="4316896" cy="4107219"/>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innhold 4"/>
          <p:cNvSpPr>
            <a:spLocks noGrp="1"/>
          </p:cNvSpPr>
          <p:nvPr>
            <p:ph idx="1"/>
          </p:nvPr>
        </p:nvSpPr>
        <p:spPr>
          <a:xfrm>
            <a:off x="838200" y="1825626"/>
            <a:ext cx="5184648" cy="3671926"/>
          </a:xfrm>
        </p:spPr>
        <p:txBody>
          <a:bodyPr>
            <a:normAutofit/>
          </a:bodyPr>
          <a:lstStyle/>
          <a:p>
            <a:r>
              <a:rPr lang="nb-NO" sz="2000" dirty="0" smtClean="0"/>
              <a:t>Få en oppsummering av bordverten </a:t>
            </a:r>
            <a:endParaRPr lang="nb-NO" sz="2000" dirty="0"/>
          </a:p>
          <a:p>
            <a:r>
              <a:rPr lang="nb-NO" sz="2000" dirty="0" smtClean="0"/>
              <a:t>Reflekter sammen om opplevelsene deres i løpet av rulleringen. Hva er de viktigste ideene og innsiktene som har kommet frem?</a:t>
            </a:r>
          </a:p>
          <a:p>
            <a:r>
              <a:rPr lang="nb-NO" sz="2000" dirty="0" smtClean="0"/>
              <a:t>To minutters selvrefleksjon</a:t>
            </a:r>
          </a:p>
          <a:p>
            <a:r>
              <a:rPr lang="nb-NO" sz="2000" dirty="0" smtClean="0"/>
              <a:t>Deling i plenum</a:t>
            </a:r>
          </a:p>
          <a:p>
            <a:r>
              <a:rPr lang="nb-NO" sz="2000" dirty="0" smtClean="0"/>
              <a:t>Nye sammenhenger? Ny bevissthet? Nye læringspunkter?</a:t>
            </a:r>
          </a:p>
        </p:txBody>
      </p:sp>
      <p:sp>
        <p:nvSpPr>
          <p:cNvPr id="4" name="Tittel 3"/>
          <p:cNvSpPr>
            <a:spLocks noGrp="1"/>
          </p:cNvSpPr>
          <p:nvPr>
            <p:ph type="title"/>
          </p:nvPr>
        </p:nvSpPr>
        <p:spPr/>
        <p:txBody>
          <a:bodyPr/>
          <a:lstStyle/>
          <a:p>
            <a:r>
              <a:rPr lang="nb-NO" dirty="0" smtClean="0"/>
              <a:t>Vend tilbake til ditt første bord</a:t>
            </a:r>
            <a:endParaRPr lang="nb-NO" dirty="0"/>
          </a:p>
        </p:txBody>
      </p:sp>
    </p:spTree>
    <p:extLst>
      <p:ext uri="{BB962C8B-B14F-4D97-AF65-F5344CB8AC3E}">
        <p14:creationId xmlns:p14="http://schemas.microsoft.com/office/powerpoint/2010/main" val="2172273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normAutofit/>
          </a:bodyPr>
          <a:lstStyle/>
          <a:p>
            <a:pPr marL="0" indent="0">
              <a:buNone/>
            </a:pPr>
            <a:r>
              <a:rPr lang="nb-NO" sz="2400" dirty="0" smtClean="0"/>
              <a:t>Nå har vi sammen skapt noen innsikter rundt tema som fellesskapet mener er viktige. Om disse blir realisert eller ikke, avhenger i stor grad av alle som er i dette rommet. </a:t>
            </a:r>
          </a:p>
          <a:p>
            <a:pPr marL="514350" indent="-514350">
              <a:buFont typeface="+mj-lt"/>
              <a:buAutoNum type="arabicPeriod"/>
            </a:pPr>
            <a:r>
              <a:rPr lang="nb-NO" sz="2400" dirty="0" smtClean="0"/>
              <a:t>Alle reiser seg opp</a:t>
            </a:r>
          </a:p>
          <a:p>
            <a:pPr marL="514350" indent="-514350">
              <a:buFont typeface="+mj-lt"/>
              <a:buAutoNum type="arabicPeriod"/>
            </a:pPr>
            <a:r>
              <a:rPr lang="nb-NO" sz="2400" dirty="0" smtClean="0"/>
              <a:t>Tenk hver for dere i ett minutt: Bestem deg for minst én idé du har for hva </a:t>
            </a:r>
            <a:r>
              <a:rPr lang="nb-NO" sz="2400" b="1" dirty="0" smtClean="0"/>
              <a:t>du</a:t>
            </a:r>
            <a:r>
              <a:rPr lang="nb-NO" sz="2400" dirty="0" smtClean="0"/>
              <a:t> kan gjøre for at TSB i vår virksomhet skal møte fremtiden på en god måte</a:t>
            </a:r>
          </a:p>
          <a:p>
            <a:pPr marL="514350" indent="-514350">
              <a:buFont typeface="+mj-lt"/>
              <a:buAutoNum type="arabicPeriod"/>
            </a:pPr>
            <a:r>
              <a:rPr lang="nb-NO" sz="2400" dirty="0" smtClean="0"/>
              <a:t>Finn en kollega som har samme farge på genseren som deg</a:t>
            </a:r>
          </a:p>
          <a:p>
            <a:pPr marL="514350" indent="-514350">
              <a:buFont typeface="+mj-lt"/>
              <a:buAutoNum type="arabicPeriod"/>
            </a:pPr>
            <a:r>
              <a:rPr lang="nb-NO" sz="2400" dirty="0" smtClean="0"/>
              <a:t>Del idéen med den andre (to minutter)</a:t>
            </a:r>
            <a:endParaRPr lang="nb-NO" sz="2400" dirty="0"/>
          </a:p>
        </p:txBody>
      </p:sp>
      <p:sp>
        <p:nvSpPr>
          <p:cNvPr id="4" name="Tittel 3"/>
          <p:cNvSpPr>
            <a:spLocks noGrp="1"/>
          </p:cNvSpPr>
          <p:nvPr>
            <p:ph type="title"/>
          </p:nvPr>
        </p:nvSpPr>
        <p:spPr/>
        <p:txBody>
          <a:bodyPr>
            <a:normAutofit/>
          </a:bodyPr>
          <a:lstStyle/>
          <a:p>
            <a:r>
              <a:rPr lang="nb-NO" dirty="0" smtClean="0"/>
              <a:t>En mulig avslutning på økten… (frivillig)</a:t>
            </a:r>
            <a:endParaRPr lang="nb-NO" dirty="0"/>
          </a:p>
        </p:txBody>
      </p:sp>
    </p:spTree>
    <p:extLst>
      <p:ext uri="{BB962C8B-B14F-4D97-AF65-F5344CB8AC3E}">
        <p14:creationId xmlns:p14="http://schemas.microsoft.com/office/powerpoint/2010/main" val="168800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kstSylinder 4"/>
          <p:cNvSpPr txBox="1"/>
          <p:nvPr/>
        </p:nvSpPr>
        <p:spPr>
          <a:xfrm>
            <a:off x="9270124" y="5643616"/>
            <a:ext cx="2921876" cy="261610"/>
          </a:xfrm>
          <a:prstGeom prst="rect">
            <a:avLst/>
          </a:prstGeom>
          <a:noFill/>
        </p:spPr>
        <p:txBody>
          <a:bodyPr wrap="square" rtlCol="0">
            <a:spAutoFit/>
          </a:bodyPr>
          <a:lstStyle/>
          <a:p>
            <a:r>
              <a:rPr lang="nb-NO" sz="1050" dirty="0" smtClean="0">
                <a:latin typeface="+mj-lt"/>
              </a:rPr>
              <a:t>Kilder: </a:t>
            </a:r>
            <a:r>
              <a:rPr lang="nb-NO" sz="1050" dirty="0" smtClean="0"/>
              <a:t>theworldcafe.com, </a:t>
            </a:r>
            <a:r>
              <a:rPr lang="nb-NO" sz="1050" dirty="0" smtClean="0">
                <a:latin typeface="+mj-lt"/>
              </a:rPr>
              <a:t>DFØ og OUS e-håndbok</a:t>
            </a:r>
            <a:endParaRPr lang="nb-NO" sz="1050" dirty="0">
              <a:latin typeface="+mj-lt"/>
            </a:endParaRPr>
          </a:p>
        </p:txBody>
      </p:sp>
      <p:sp>
        <p:nvSpPr>
          <p:cNvPr id="3" name="Plassholder for innhold 2"/>
          <p:cNvSpPr>
            <a:spLocks noGrp="1"/>
          </p:cNvSpPr>
          <p:nvPr>
            <p:ph idx="1"/>
          </p:nvPr>
        </p:nvSpPr>
        <p:spPr/>
        <p:txBody>
          <a:bodyPr>
            <a:normAutofit fontScale="62500" lnSpcReduction="20000"/>
          </a:bodyPr>
          <a:lstStyle/>
          <a:p>
            <a:pPr>
              <a:lnSpc>
                <a:spcPct val="120000"/>
              </a:lnSpc>
            </a:pPr>
            <a:r>
              <a:rPr lang="nb-NO" sz="2600" dirty="0" smtClean="0"/>
              <a:t>Sett konteksten</a:t>
            </a:r>
            <a:endParaRPr lang="nb-NO" sz="2600" dirty="0"/>
          </a:p>
          <a:p>
            <a:pPr lvl="1">
              <a:lnSpc>
                <a:spcPct val="120000"/>
              </a:lnSpc>
            </a:pPr>
            <a:r>
              <a:rPr lang="nb-NO" sz="2200" dirty="0" smtClean="0"/>
              <a:t>Invitasjonen til deltakerne </a:t>
            </a:r>
            <a:r>
              <a:rPr lang="nb-NO" sz="2200" dirty="0"/>
              <a:t>skal gjøre formålet kjent – vær tydelig på hvorfor du ønsker å bringe folk sammen og hva du ønsker å oppnå. </a:t>
            </a:r>
          </a:p>
          <a:p>
            <a:pPr>
              <a:lnSpc>
                <a:spcPct val="120000"/>
              </a:lnSpc>
            </a:pPr>
            <a:r>
              <a:rPr lang="nb-NO" sz="2600" dirty="0" smtClean="0"/>
              <a:t>Velg </a:t>
            </a:r>
            <a:r>
              <a:rPr lang="nb-NO" sz="2600" dirty="0"/>
              <a:t>temaer/spørsmål</a:t>
            </a:r>
          </a:p>
          <a:p>
            <a:pPr lvl="1">
              <a:lnSpc>
                <a:spcPct val="120000"/>
              </a:lnSpc>
            </a:pPr>
            <a:r>
              <a:rPr lang="nb-NO" sz="2200" dirty="0"/>
              <a:t>Utform et antall temaer eller spørsmål som gruppene skal samtale om. </a:t>
            </a:r>
          </a:p>
          <a:p>
            <a:pPr lvl="1">
              <a:lnSpc>
                <a:spcPct val="120000"/>
              </a:lnSpc>
            </a:pPr>
            <a:r>
              <a:rPr lang="nb-NO" sz="2200" dirty="0"/>
              <a:t>Spørsmålene skal være oppriktig relevante. Et godt spørsmål er åpent, enkelt, tankevekkende, energigivende, gir tilgang til ubevisste antakelser og åpner for nye muligheter. Et godt spørsmål fokuserer på, og inviterer til, undersøkelse og oppdagelser – kontra umiddelbar handling og problemløsning.</a:t>
            </a:r>
          </a:p>
          <a:p>
            <a:pPr lvl="1">
              <a:lnSpc>
                <a:spcPct val="120000"/>
              </a:lnSpc>
            </a:pPr>
            <a:r>
              <a:rPr lang="nb-NO" sz="2200" dirty="0"/>
              <a:t>Test spørsmålene i forkant på </a:t>
            </a:r>
            <a:r>
              <a:rPr lang="nb-NO" sz="2200" dirty="0" smtClean="0"/>
              <a:t>nøkkelpersoner.</a:t>
            </a:r>
          </a:p>
          <a:p>
            <a:pPr>
              <a:lnSpc>
                <a:spcPct val="120000"/>
              </a:lnSpc>
            </a:pPr>
            <a:r>
              <a:rPr lang="nb-NO" sz="2600" dirty="0" smtClean="0"/>
              <a:t>Skap et kafélignende, inviterende lokale og en atmosfære som føles trygg</a:t>
            </a:r>
          </a:p>
          <a:p>
            <a:pPr lvl="1">
              <a:lnSpc>
                <a:spcPct val="120000"/>
              </a:lnSpc>
            </a:pPr>
            <a:r>
              <a:rPr lang="nb-NO" sz="2200" dirty="0" smtClean="0"/>
              <a:t>Gruppebord med minimum 4 og maksimum 7 stoler rundt hvert bord.</a:t>
            </a:r>
          </a:p>
          <a:p>
            <a:pPr lvl="1">
              <a:lnSpc>
                <a:spcPct val="120000"/>
              </a:lnSpc>
            </a:pPr>
            <a:r>
              <a:rPr lang="nb-NO" sz="2200" dirty="0" smtClean="0"/>
              <a:t>Dekk bordene med hvite papirduker eller store </a:t>
            </a:r>
            <a:r>
              <a:rPr lang="nb-NO" sz="2200" dirty="0" err="1" smtClean="0"/>
              <a:t>flip</a:t>
            </a:r>
            <a:r>
              <a:rPr lang="nb-NO" sz="2200" dirty="0" smtClean="0"/>
              <a:t>-over-ark. </a:t>
            </a:r>
          </a:p>
          <a:p>
            <a:pPr lvl="1">
              <a:lnSpc>
                <a:spcPct val="120000"/>
              </a:lnSpc>
            </a:pPr>
            <a:r>
              <a:rPr lang="nb-NO" sz="2200" dirty="0" smtClean="0"/>
              <a:t>Legg frem tusjer i flere farger og post it-lapper. </a:t>
            </a:r>
          </a:p>
          <a:p>
            <a:pPr lvl="1">
              <a:lnSpc>
                <a:spcPct val="120000"/>
              </a:lnSpc>
            </a:pPr>
            <a:r>
              <a:rPr lang="nb-NO" sz="2200" dirty="0" smtClean="0"/>
              <a:t>Dekorer gjerne med blomster, demp belysningen eller sett på lav musikk for å sette deltakerne i kafé-stemning.</a:t>
            </a:r>
          </a:p>
          <a:p>
            <a:pPr lvl="2"/>
            <a:endParaRPr lang="nb-NO" dirty="0" smtClean="0"/>
          </a:p>
          <a:p>
            <a:pPr lvl="1"/>
            <a:endParaRPr lang="nb-NO" dirty="0"/>
          </a:p>
        </p:txBody>
      </p:sp>
      <p:sp>
        <p:nvSpPr>
          <p:cNvPr id="2" name="Tittel 1"/>
          <p:cNvSpPr>
            <a:spLocks noGrp="1"/>
          </p:cNvSpPr>
          <p:nvPr>
            <p:ph type="title"/>
          </p:nvPr>
        </p:nvSpPr>
        <p:spPr/>
        <p:txBody>
          <a:bodyPr/>
          <a:lstStyle/>
          <a:p>
            <a:r>
              <a:rPr lang="nb-NO" dirty="0" smtClean="0"/>
              <a:t>Forberedelser</a:t>
            </a:r>
            <a:endParaRPr lang="nb-NO" dirty="0"/>
          </a:p>
        </p:txBody>
      </p:sp>
    </p:spTree>
    <p:extLst>
      <p:ext uri="{BB962C8B-B14F-4D97-AF65-F5344CB8AC3E}">
        <p14:creationId xmlns:p14="http://schemas.microsoft.com/office/powerpoint/2010/main" val="134784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kstSylinder 3"/>
          <p:cNvSpPr txBox="1"/>
          <p:nvPr/>
        </p:nvSpPr>
        <p:spPr>
          <a:xfrm>
            <a:off x="9270124" y="5643616"/>
            <a:ext cx="2921876" cy="261610"/>
          </a:xfrm>
          <a:prstGeom prst="rect">
            <a:avLst/>
          </a:prstGeom>
          <a:noFill/>
        </p:spPr>
        <p:txBody>
          <a:bodyPr wrap="square" rtlCol="0">
            <a:spAutoFit/>
          </a:bodyPr>
          <a:lstStyle/>
          <a:p>
            <a:r>
              <a:rPr lang="nb-NO" sz="1050" dirty="0" smtClean="0">
                <a:latin typeface="+mj-lt"/>
              </a:rPr>
              <a:t>Kilder: </a:t>
            </a:r>
            <a:r>
              <a:rPr lang="nb-NO" sz="1050" dirty="0" smtClean="0"/>
              <a:t>theworldcafe.com, </a:t>
            </a:r>
            <a:r>
              <a:rPr lang="nb-NO" sz="1050" dirty="0" smtClean="0">
                <a:latin typeface="+mj-lt"/>
              </a:rPr>
              <a:t>DFØ og OUS e-håndbok</a:t>
            </a:r>
            <a:endParaRPr lang="nb-NO" sz="1050" dirty="0">
              <a:latin typeface="+mj-lt"/>
            </a:endParaRPr>
          </a:p>
        </p:txBody>
      </p:sp>
      <p:sp>
        <p:nvSpPr>
          <p:cNvPr id="3" name="Plassholder for innhold 2"/>
          <p:cNvSpPr>
            <a:spLocks noGrp="1"/>
          </p:cNvSpPr>
          <p:nvPr>
            <p:ph idx="1"/>
          </p:nvPr>
        </p:nvSpPr>
        <p:spPr/>
        <p:txBody>
          <a:bodyPr>
            <a:noAutofit/>
          </a:bodyPr>
          <a:lstStyle/>
          <a:p>
            <a:pPr>
              <a:lnSpc>
                <a:spcPct val="100000"/>
              </a:lnSpc>
            </a:pPr>
            <a:r>
              <a:rPr lang="nb-NO" sz="1400" dirty="0" smtClean="0"/>
              <a:t>Forklar deltakerne hva som skal skje</a:t>
            </a:r>
          </a:p>
          <a:p>
            <a:pPr lvl="1">
              <a:lnSpc>
                <a:spcPct val="100000"/>
              </a:lnSpc>
            </a:pPr>
            <a:r>
              <a:rPr lang="nb-NO" sz="1200" dirty="0" smtClean="0"/>
              <a:t>Ønsk velkommen og forklar formål og rammer for økten. Oppfordre alle til å bidra med sine ideer og perspektiver, til å lytte til andre og til å skrive og tegne underveis.</a:t>
            </a:r>
          </a:p>
          <a:p>
            <a:pPr>
              <a:lnSpc>
                <a:spcPct val="100000"/>
              </a:lnSpc>
            </a:pPr>
            <a:r>
              <a:rPr lang="nb-NO" sz="1400" dirty="0" smtClean="0"/>
              <a:t>Kjør samtaler</a:t>
            </a:r>
          </a:p>
          <a:p>
            <a:pPr lvl="1">
              <a:lnSpc>
                <a:spcPct val="100000"/>
              </a:lnSpc>
            </a:pPr>
            <a:r>
              <a:rPr lang="nb-NO" sz="1200" dirty="0" smtClean="0"/>
              <a:t>Deltakerne har dialog i ca. 20 minutter, før de flytter seg til et annet bord. Dette gjøres minimum tre runder. </a:t>
            </a:r>
            <a:endParaRPr lang="nb-NO" sz="1200" dirty="0"/>
          </a:p>
          <a:p>
            <a:pPr lvl="1">
              <a:lnSpc>
                <a:spcPct val="100000"/>
              </a:lnSpc>
            </a:pPr>
            <a:r>
              <a:rPr lang="nb-NO" sz="1200" dirty="0" smtClean="0"/>
              <a:t>Hvert bord har en kafévert som får i oppdrag å </a:t>
            </a:r>
            <a:r>
              <a:rPr lang="nb-NO" sz="1200" i="1" dirty="0" smtClean="0"/>
              <a:t>bli sittende igjen ved bordet</a:t>
            </a:r>
            <a:r>
              <a:rPr lang="nb-NO" sz="1200" dirty="0" smtClean="0"/>
              <a:t>, ønske nye deltakere velkommen og kort gjenfortelle hva som kom opp i forrige runde.</a:t>
            </a:r>
          </a:p>
          <a:p>
            <a:pPr lvl="1">
              <a:lnSpc>
                <a:spcPct val="100000"/>
              </a:lnSpc>
            </a:pPr>
            <a:r>
              <a:rPr lang="nb-NO" sz="1200" dirty="0"/>
              <a:t>Muligheten til å bevege seg mellom bordene, møte nye mennesker, </a:t>
            </a:r>
            <a:r>
              <a:rPr lang="nb-NO" sz="1200" dirty="0" smtClean="0"/>
              <a:t>bidra aktivt og </a:t>
            </a:r>
            <a:r>
              <a:rPr lang="nb-NO" sz="1200" dirty="0"/>
              <a:t>koble essensen av </a:t>
            </a:r>
            <a:r>
              <a:rPr lang="nb-NO" sz="1200" dirty="0" smtClean="0"/>
              <a:t>egne </a:t>
            </a:r>
            <a:r>
              <a:rPr lang="nb-NO" sz="1200" dirty="0"/>
              <a:t>funn til stadig større sirkler av tanker, er en av de karakteristiske </a:t>
            </a:r>
            <a:r>
              <a:rPr lang="nb-NO" sz="1200" dirty="0" smtClean="0"/>
              <a:t>kjennetegnene </a:t>
            </a:r>
            <a:r>
              <a:rPr lang="nb-NO" sz="1200" dirty="0"/>
              <a:t>ved </a:t>
            </a:r>
            <a:r>
              <a:rPr lang="nb-NO" sz="1200" dirty="0" smtClean="0"/>
              <a:t>World Cafe. </a:t>
            </a:r>
            <a:r>
              <a:rPr lang="nb-NO" sz="1200" dirty="0"/>
              <a:t>Deltakerne bærer sentrale ideer eller temaer til nye perspektiver og gir i felleskap mulighet for ny innsikt</a:t>
            </a:r>
            <a:r>
              <a:rPr lang="nb-NO" sz="1200" dirty="0" smtClean="0"/>
              <a:t>.</a:t>
            </a:r>
          </a:p>
          <a:p>
            <a:pPr>
              <a:lnSpc>
                <a:spcPct val="100000"/>
              </a:lnSpc>
            </a:pPr>
            <a:r>
              <a:rPr lang="nb-NO" sz="1400" dirty="0" smtClean="0"/>
              <a:t>Lytt etter innsikt og mønstre</a:t>
            </a:r>
          </a:p>
          <a:p>
            <a:pPr lvl="1">
              <a:lnSpc>
                <a:spcPct val="100000"/>
              </a:lnSpc>
            </a:pPr>
            <a:r>
              <a:rPr lang="nb-NO" sz="1200" dirty="0"/>
              <a:t>Like viktig som å bidra er å </a:t>
            </a:r>
            <a:r>
              <a:rPr lang="nb-NO" sz="1200" dirty="0" smtClean="0"/>
              <a:t>lytte</a:t>
            </a:r>
            <a:r>
              <a:rPr lang="nb-NO" sz="1200" dirty="0"/>
              <a:t>. </a:t>
            </a:r>
            <a:r>
              <a:rPr lang="nb-NO" sz="1200" dirty="0" smtClean="0"/>
              <a:t>Gjennom </a:t>
            </a:r>
            <a:r>
              <a:rPr lang="nb-NO" sz="1200" dirty="0"/>
              <a:t>å praktisere aktiv lytting og oppmerksomhet til temaer, mønstre og ny innsikt, begynner vi å ane forbindelser til en større helhet. Oppmuntre også folk til å lytte etter hva slags temaer det</a:t>
            </a:r>
            <a:r>
              <a:rPr lang="nb-NO" sz="1200" i="1" dirty="0"/>
              <a:t> </a:t>
            </a:r>
            <a:r>
              <a:rPr lang="nb-NO" sz="1200" i="1" dirty="0" smtClean="0"/>
              <a:t>ikke </a:t>
            </a:r>
            <a:r>
              <a:rPr lang="nb-NO" sz="1200" dirty="0"/>
              <a:t>blir snakket om</a:t>
            </a:r>
            <a:r>
              <a:rPr lang="nb-NO" sz="1200" dirty="0" smtClean="0"/>
              <a:t>.</a:t>
            </a:r>
          </a:p>
          <a:p>
            <a:pPr>
              <a:lnSpc>
                <a:spcPct val="100000"/>
              </a:lnSpc>
            </a:pPr>
            <a:r>
              <a:rPr lang="nb-NO" sz="1400" dirty="0" smtClean="0"/>
              <a:t>Del erfaringer og funn</a:t>
            </a:r>
          </a:p>
          <a:p>
            <a:pPr lvl="1">
              <a:lnSpc>
                <a:spcPct val="100000"/>
              </a:lnSpc>
            </a:pPr>
            <a:r>
              <a:rPr lang="nb-NO" sz="1200" dirty="0" smtClean="0"/>
              <a:t>Den </a:t>
            </a:r>
            <a:r>
              <a:rPr lang="nb-NO" sz="1200" dirty="0"/>
              <a:t>siste </a:t>
            </a:r>
            <a:r>
              <a:rPr lang="nb-NO" sz="1200" dirty="0" smtClean="0"/>
              <a:t>fasen kalles ofte «innhøsting». Etter at deltakerne har fullført alle samtalerundene, inviteres de til noen minutter i stillhet for å reflektere over nye innsikter. Deretter inviteres de til å </a:t>
            </a:r>
            <a:r>
              <a:rPr lang="nb-NO" sz="1200" dirty="0"/>
              <a:t>dele refleksjoner </a:t>
            </a:r>
            <a:r>
              <a:rPr lang="nb-NO" sz="1200" dirty="0" smtClean="0"/>
              <a:t>i </a:t>
            </a:r>
            <a:r>
              <a:rPr lang="nb-NO" sz="1200" dirty="0"/>
              <a:t>plenum. Jakt på sammenhenger, ny bevissthet og læringspunkter</a:t>
            </a:r>
            <a:r>
              <a:rPr lang="nb-NO" sz="1200" dirty="0" smtClean="0"/>
              <a:t>!</a:t>
            </a:r>
            <a:endParaRPr lang="nb-NO" sz="1200" dirty="0"/>
          </a:p>
        </p:txBody>
      </p:sp>
      <p:sp>
        <p:nvSpPr>
          <p:cNvPr id="2" name="Tittel 1"/>
          <p:cNvSpPr>
            <a:spLocks noGrp="1"/>
          </p:cNvSpPr>
          <p:nvPr>
            <p:ph type="title"/>
          </p:nvPr>
        </p:nvSpPr>
        <p:spPr/>
        <p:txBody>
          <a:bodyPr/>
          <a:lstStyle/>
          <a:p>
            <a:r>
              <a:rPr lang="nb-NO" dirty="0" smtClean="0"/>
              <a:t>Gjennomføring</a:t>
            </a:r>
            <a:endParaRPr lang="nb-NO" dirty="0"/>
          </a:p>
        </p:txBody>
      </p:sp>
    </p:spTree>
    <p:extLst>
      <p:ext uri="{BB962C8B-B14F-4D97-AF65-F5344CB8AC3E}">
        <p14:creationId xmlns:p14="http://schemas.microsoft.com/office/powerpoint/2010/main" val="48245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llustrasjon av prinsippene for World Cafe-metoden" title="The World Cafe princi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564" y="2014810"/>
            <a:ext cx="3708401" cy="3708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Plassholder for innhold 3" descr="Tabell med forslag til kjøreplan" title="Kjøreplan"/>
          <p:cNvGraphicFramePr>
            <a:graphicFrameLocks noGrp="1"/>
          </p:cNvGraphicFramePr>
          <p:nvPr>
            <p:ph idx="1"/>
            <p:extLst>
              <p:ext uri="{D42A27DB-BD31-4B8C-83A1-F6EECF244321}">
                <p14:modId xmlns:p14="http://schemas.microsoft.com/office/powerpoint/2010/main" val="1796178631"/>
              </p:ext>
            </p:extLst>
          </p:nvPr>
        </p:nvGraphicFramePr>
        <p:xfrm>
          <a:off x="935421" y="2307496"/>
          <a:ext cx="5932518" cy="3123027"/>
        </p:xfrm>
        <a:graphic>
          <a:graphicData uri="http://schemas.openxmlformats.org/drawingml/2006/table">
            <a:tbl>
              <a:tblPr firstRow="1" bandRow="1">
                <a:tableStyleId>{073A0DAA-6AF3-43AB-8588-CEC1D06C72B9}</a:tableStyleId>
              </a:tblPr>
              <a:tblGrid>
                <a:gridCol w="992770">
                  <a:extLst>
                    <a:ext uri="{9D8B030D-6E8A-4147-A177-3AD203B41FA5}">
                      <a16:colId xmlns:a16="http://schemas.microsoft.com/office/drawing/2014/main" val="1915296111"/>
                    </a:ext>
                  </a:extLst>
                </a:gridCol>
                <a:gridCol w="4939748">
                  <a:extLst>
                    <a:ext uri="{9D8B030D-6E8A-4147-A177-3AD203B41FA5}">
                      <a16:colId xmlns:a16="http://schemas.microsoft.com/office/drawing/2014/main" val="2937214102"/>
                    </a:ext>
                  </a:extLst>
                </a:gridCol>
              </a:tblGrid>
              <a:tr h="379827">
                <a:tc>
                  <a:txBody>
                    <a:bodyPr/>
                    <a:lstStyle/>
                    <a:p>
                      <a:r>
                        <a:rPr lang="nb-NO" sz="1200" dirty="0" smtClean="0">
                          <a:latin typeface="+mj-lt"/>
                        </a:rPr>
                        <a:t>Tid</a:t>
                      </a:r>
                      <a:endParaRPr lang="nb-NO" sz="1200" dirty="0">
                        <a:latin typeface="+mj-lt"/>
                      </a:endParaRPr>
                    </a:p>
                  </a:txBody>
                  <a:tcPr anchor="ctr"/>
                </a:tc>
                <a:tc>
                  <a:txBody>
                    <a:bodyPr/>
                    <a:lstStyle/>
                    <a:p>
                      <a:r>
                        <a:rPr lang="nb-NO" sz="1200" dirty="0" smtClean="0">
                          <a:latin typeface="+mj-lt"/>
                        </a:rPr>
                        <a:t>Programpost</a:t>
                      </a:r>
                      <a:endParaRPr lang="nb-NO" sz="1200" dirty="0">
                        <a:latin typeface="+mj-lt"/>
                      </a:endParaRPr>
                    </a:p>
                  </a:txBody>
                  <a:tcPr anchor="ctr"/>
                </a:tc>
                <a:extLst>
                  <a:ext uri="{0D108BD9-81ED-4DB2-BD59-A6C34878D82A}">
                    <a16:rowId xmlns:a16="http://schemas.microsoft.com/office/drawing/2014/main" val="4204130977"/>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latin typeface="+mn-lt"/>
                          <a:ea typeface="+mn-ea"/>
                          <a:cs typeface="+mn-cs"/>
                        </a:rPr>
                        <a:t>10 minutter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latin typeface="+mn-lt"/>
                          <a:ea typeface="+mn-ea"/>
                          <a:cs typeface="+mn-cs"/>
                        </a:rPr>
                        <a:t>Ønsk velkommen og forklar formål og rammer for økten</a:t>
                      </a:r>
                    </a:p>
                  </a:txBody>
                  <a:tcPr anchor="ctr"/>
                </a:tc>
                <a:extLst>
                  <a:ext uri="{0D108BD9-81ED-4DB2-BD59-A6C34878D82A}">
                    <a16:rowId xmlns:a16="http://schemas.microsoft.com/office/drawing/2014/main" val="1648947927"/>
                  </a:ext>
                </a:extLst>
              </a:tr>
              <a:tr h="261811">
                <a:tc>
                  <a:txBody>
                    <a:bodyPr/>
                    <a:lstStyle/>
                    <a:p>
                      <a:r>
                        <a:rPr lang="nb-NO" sz="1200" dirty="0" smtClean="0">
                          <a:latin typeface="+mj-lt"/>
                        </a:rPr>
                        <a:t>20 minutter</a:t>
                      </a:r>
                      <a:endParaRPr lang="nb-NO" sz="1200" dirty="0">
                        <a:latin typeface="+mj-lt"/>
                      </a:endParaRPr>
                    </a:p>
                  </a:txBody>
                  <a:tcPr anchor="ctr"/>
                </a:tc>
                <a:tc>
                  <a:txBody>
                    <a:bodyPr/>
                    <a:lstStyle/>
                    <a:p>
                      <a:r>
                        <a:rPr lang="nb-NO" sz="1200" dirty="0" smtClean="0">
                          <a:latin typeface="+mj-lt"/>
                        </a:rPr>
                        <a:t>Første samtalerunde</a:t>
                      </a:r>
                      <a:endParaRPr lang="nb-NO" sz="1200" dirty="0">
                        <a:latin typeface="+mj-lt"/>
                      </a:endParaRPr>
                    </a:p>
                  </a:txBody>
                  <a:tcPr anchor="ctr"/>
                </a:tc>
                <a:extLst>
                  <a:ext uri="{0D108BD9-81ED-4DB2-BD59-A6C34878D82A}">
                    <a16:rowId xmlns:a16="http://schemas.microsoft.com/office/drawing/2014/main" val="3353086560"/>
                  </a:ext>
                </a:extLst>
              </a:tr>
              <a:tr h="210229">
                <a:tc>
                  <a:txBody>
                    <a:bodyPr/>
                    <a:lstStyle/>
                    <a:p>
                      <a:r>
                        <a:rPr lang="nb-NO" sz="1200" dirty="0" smtClean="0">
                          <a:latin typeface="+mj-lt"/>
                        </a:rPr>
                        <a:t>1 minutt</a:t>
                      </a:r>
                      <a:endParaRPr lang="nb-NO" sz="1200" dirty="0">
                        <a:latin typeface="+mj-lt"/>
                      </a:endParaRPr>
                    </a:p>
                  </a:txBody>
                  <a:tcPr anchor="ctr"/>
                </a:tc>
                <a:tc>
                  <a:txBody>
                    <a:bodyPr/>
                    <a:lstStyle/>
                    <a:p>
                      <a:r>
                        <a:rPr lang="nb-NO" sz="1200" dirty="0" smtClean="0">
                          <a:latin typeface="+mj-lt"/>
                        </a:rPr>
                        <a:t>Deltakerne</a:t>
                      </a:r>
                      <a:r>
                        <a:rPr lang="nb-NO" sz="1200" baseline="0" dirty="0" smtClean="0">
                          <a:latin typeface="+mj-lt"/>
                        </a:rPr>
                        <a:t> «reiser» til neste kafébord</a:t>
                      </a:r>
                      <a:endParaRPr lang="nb-NO" sz="1200" dirty="0">
                        <a:latin typeface="+mj-lt"/>
                      </a:endParaRPr>
                    </a:p>
                  </a:txBody>
                  <a:tcPr anchor="ctr"/>
                </a:tc>
                <a:extLst>
                  <a:ext uri="{0D108BD9-81ED-4DB2-BD59-A6C34878D82A}">
                    <a16:rowId xmlns:a16="http://schemas.microsoft.com/office/drawing/2014/main" val="2913390879"/>
                  </a:ext>
                </a:extLst>
              </a:tr>
              <a:tr h="158647">
                <a:tc>
                  <a:txBody>
                    <a:bodyPr/>
                    <a:lstStyle/>
                    <a:p>
                      <a:r>
                        <a:rPr lang="nb-NO" sz="1200" dirty="0" smtClean="0">
                          <a:latin typeface="+mj-lt"/>
                        </a:rPr>
                        <a:t>20</a:t>
                      </a:r>
                      <a:r>
                        <a:rPr lang="nb-NO" sz="1200" baseline="0" dirty="0" smtClean="0">
                          <a:latin typeface="+mj-lt"/>
                        </a:rPr>
                        <a:t> minutter</a:t>
                      </a:r>
                      <a:endParaRPr lang="nb-NO" sz="1200" dirty="0">
                        <a:latin typeface="+mj-lt"/>
                      </a:endParaRPr>
                    </a:p>
                  </a:txBody>
                  <a:tcPr anchor="ctr"/>
                </a:tc>
                <a:tc>
                  <a:txBody>
                    <a:bodyPr/>
                    <a:lstStyle/>
                    <a:p>
                      <a:r>
                        <a:rPr lang="nb-NO" sz="1200" dirty="0" smtClean="0">
                          <a:latin typeface="+mj-lt"/>
                        </a:rPr>
                        <a:t>Andre samtalerunde</a:t>
                      </a:r>
                      <a:endParaRPr lang="nb-NO" sz="1200" dirty="0">
                        <a:latin typeface="+mj-lt"/>
                      </a:endParaRPr>
                    </a:p>
                  </a:txBody>
                  <a:tcPr anchor="ctr"/>
                </a:tc>
                <a:extLst>
                  <a:ext uri="{0D108BD9-81ED-4DB2-BD59-A6C34878D82A}">
                    <a16:rowId xmlns:a16="http://schemas.microsoft.com/office/drawing/2014/main" val="1354259770"/>
                  </a:ext>
                </a:extLst>
              </a:tr>
              <a:tr h="0">
                <a:tc>
                  <a:txBody>
                    <a:bodyPr/>
                    <a:lstStyle/>
                    <a:p>
                      <a:r>
                        <a:rPr lang="nb-NO" sz="1200" dirty="0" smtClean="0">
                          <a:latin typeface="+mj-lt"/>
                        </a:rPr>
                        <a:t>1 minutt</a:t>
                      </a:r>
                      <a:endParaRPr lang="nb-NO" sz="1200" dirty="0">
                        <a:latin typeface="+mj-lt"/>
                      </a:endParaRPr>
                    </a:p>
                  </a:txBody>
                  <a:tcPr anchor="ctr"/>
                </a:tc>
                <a:tc>
                  <a:txBody>
                    <a:bodyPr/>
                    <a:lstStyle/>
                    <a:p>
                      <a:r>
                        <a:rPr lang="nb-NO" sz="1200" dirty="0" smtClean="0">
                          <a:latin typeface="+mj-lt"/>
                        </a:rPr>
                        <a:t>Deltakerne</a:t>
                      </a:r>
                      <a:r>
                        <a:rPr lang="nb-NO" sz="1200" baseline="0" dirty="0" smtClean="0">
                          <a:latin typeface="+mj-lt"/>
                        </a:rPr>
                        <a:t> «reiser» til neste kafébord</a:t>
                      </a:r>
                      <a:endParaRPr lang="nb-NO" sz="1200" dirty="0">
                        <a:latin typeface="+mj-lt"/>
                      </a:endParaRPr>
                    </a:p>
                  </a:txBody>
                  <a:tcPr anchor="ctr"/>
                </a:tc>
                <a:extLst>
                  <a:ext uri="{0D108BD9-81ED-4DB2-BD59-A6C34878D82A}">
                    <a16:rowId xmlns:a16="http://schemas.microsoft.com/office/drawing/2014/main" val="37905578"/>
                  </a:ext>
                </a:extLst>
              </a:tr>
              <a:tr h="125823">
                <a:tc>
                  <a:txBody>
                    <a:bodyPr/>
                    <a:lstStyle/>
                    <a:p>
                      <a:r>
                        <a:rPr lang="nb-NO" sz="1200" dirty="0" smtClean="0">
                          <a:latin typeface="+mj-lt"/>
                        </a:rPr>
                        <a:t>20</a:t>
                      </a:r>
                      <a:r>
                        <a:rPr lang="nb-NO" sz="1200" baseline="0" dirty="0" smtClean="0">
                          <a:latin typeface="+mj-lt"/>
                        </a:rPr>
                        <a:t> minutter</a:t>
                      </a:r>
                      <a:endParaRPr lang="nb-NO" sz="1200" dirty="0">
                        <a:latin typeface="+mj-lt"/>
                      </a:endParaRPr>
                    </a:p>
                  </a:txBody>
                  <a:tcPr anchor="ctr"/>
                </a:tc>
                <a:tc>
                  <a:txBody>
                    <a:bodyPr/>
                    <a:lstStyle/>
                    <a:p>
                      <a:r>
                        <a:rPr lang="nb-NO" sz="1200" dirty="0" smtClean="0">
                          <a:latin typeface="+mj-lt"/>
                        </a:rPr>
                        <a:t>Tredje samtalerunde</a:t>
                      </a:r>
                      <a:endParaRPr lang="nb-NO" sz="1200" dirty="0">
                        <a:latin typeface="+mj-lt"/>
                      </a:endParaRPr>
                    </a:p>
                  </a:txBody>
                  <a:tcPr anchor="ctr"/>
                </a:tc>
                <a:extLst>
                  <a:ext uri="{0D108BD9-81ED-4DB2-BD59-A6C34878D82A}">
                    <a16:rowId xmlns:a16="http://schemas.microsoft.com/office/drawing/2014/main" val="1082807306"/>
                  </a:ext>
                </a:extLst>
              </a:tr>
              <a:tr h="144580">
                <a:tc>
                  <a:txBody>
                    <a:bodyPr/>
                    <a:lstStyle/>
                    <a:p>
                      <a:r>
                        <a:rPr lang="nb-NO" sz="1200" dirty="0" smtClean="0">
                          <a:latin typeface="+mj-lt"/>
                        </a:rPr>
                        <a:t>1 minutt</a:t>
                      </a:r>
                      <a:endParaRPr lang="nb-NO" sz="1200" dirty="0">
                        <a:latin typeface="+mj-lt"/>
                      </a:endParaRPr>
                    </a:p>
                  </a:txBody>
                  <a:tcPr anchor="ctr"/>
                </a:tc>
                <a:tc>
                  <a:txBody>
                    <a:bodyPr/>
                    <a:lstStyle/>
                    <a:p>
                      <a:r>
                        <a:rPr lang="nb-NO" sz="1200" dirty="0" smtClean="0">
                          <a:latin typeface="+mj-lt"/>
                        </a:rPr>
                        <a:t>Deltakerne</a:t>
                      </a:r>
                      <a:r>
                        <a:rPr lang="nb-NO" sz="1200" baseline="0" dirty="0" smtClean="0">
                          <a:latin typeface="+mj-lt"/>
                        </a:rPr>
                        <a:t> vender tilbake til sitt «opprinnelige» kafébord</a:t>
                      </a:r>
                      <a:endParaRPr lang="nb-NO" sz="1200" dirty="0">
                        <a:latin typeface="+mj-lt"/>
                      </a:endParaRPr>
                    </a:p>
                  </a:txBody>
                  <a:tcPr anchor="ctr"/>
                </a:tc>
                <a:extLst>
                  <a:ext uri="{0D108BD9-81ED-4DB2-BD59-A6C34878D82A}">
                    <a16:rowId xmlns:a16="http://schemas.microsoft.com/office/drawing/2014/main" val="404339299"/>
                  </a:ext>
                </a:extLst>
              </a:tr>
              <a:tr h="128167">
                <a:tc>
                  <a:txBody>
                    <a:bodyPr/>
                    <a:lstStyle/>
                    <a:p>
                      <a:r>
                        <a:rPr lang="nb-NO" sz="1200" dirty="0" smtClean="0">
                          <a:latin typeface="+mj-lt"/>
                        </a:rPr>
                        <a:t>10 minutter</a:t>
                      </a:r>
                      <a:endParaRPr lang="nb-NO" sz="1200" dirty="0">
                        <a:latin typeface="+mj-lt"/>
                      </a:endParaRPr>
                    </a:p>
                  </a:txBody>
                  <a:tcPr anchor="ctr"/>
                </a:tc>
                <a:tc>
                  <a:txBody>
                    <a:bodyPr/>
                    <a:lstStyle/>
                    <a:p>
                      <a:r>
                        <a:rPr lang="nb-NO" sz="1200" dirty="0" smtClean="0">
                          <a:latin typeface="+mj-lt"/>
                        </a:rPr>
                        <a:t>Oppsummering</a:t>
                      </a:r>
                      <a:r>
                        <a:rPr lang="nb-NO" sz="1200" baseline="0" dirty="0" smtClean="0">
                          <a:latin typeface="+mj-lt"/>
                        </a:rPr>
                        <a:t> og referat fra samtalene som har vært  i «opprinnelig gruppe»</a:t>
                      </a:r>
                      <a:endParaRPr lang="nb-NO" sz="1200" dirty="0">
                        <a:latin typeface="+mj-lt"/>
                      </a:endParaRPr>
                    </a:p>
                  </a:txBody>
                  <a:tcPr anchor="ctr"/>
                </a:tc>
                <a:extLst>
                  <a:ext uri="{0D108BD9-81ED-4DB2-BD59-A6C34878D82A}">
                    <a16:rowId xmlns:a16="http://schemas.microsoft.com/office/drawing/2014/main" val="4263730045"/>
                  </a:ext>
                </a:extLst>
              </a:tr>
              <a:tr h="0">
                <a:tc>
                  <a:txBody>
                    <a:bodyPr/>
                    <a:lstStyle/>
                    <a:p>
                      <a:r>
                        <a:rPr lang="nb-NO" sz="1200" dirty="0" smtClean="0">
                          <a:latin typeface="+mj-lt"/>
                        </a:rPr>
                        <a:t>2 minutter</a:t>
                      </a:r>
                      <a:endParaRPr lang="nb-NO" sz="1200" dirty="0">
                        <a:latin typeface="+mj-lt"/>
                      </a:endParaRPr>
                    </a:p>
                  </a:txBody>
                  <a:tcPr anchor="ctr"/>
                </a:tc>
                <a:tc>
                  <a:txBody>
                    <a:bodyPr/>
                    <a:lstStyle/>
                    <a:p>
                      <a:r>
                        <a:rPr lang="nb-NO" sz="1200" dirty="0" smtClean="0">
                          <a:latin typeface="+mj-lt"/>
                        </a:rPr>
                        <a:t>Selvrefleksjon</a:t>
                      </a:r>
                      <a:r>
                        <a:rPr lang="nb-NO" sz="1200" baseline="0" dirty="0" smtClean="0">
                          <a:latin typeface="+mj-lt"/>
                        </a:rPr>
                        <a:t> i stillhet</a:t>
                      </a:r>
                      <a:endParaRPr lang="nb-NO" sz="1200" dirty="0">
                        <a:latin typeface="+mj-lt"/>
                      </a:endParaRPr>
                    </a:p>
                  </a:txBody>
                  <a:tcPr anchor="ctr"/>
                </a:tc>
                <a:extLst>
                  <a:ext uri="{0D108BD9-81ED-4DB2-BD59-A6C34878D82A}">
                    <a16:rowId xmlns:a16="http://schemas.microsoft.com/office/drawing/2014/main" val="3839691048"/>
                  </a:ext>
                </a:extLst>
              </a:tr>
              <a:tr h="212574">
                <a:tc>
                  <a:txBody>
                    <a:bodyPr/>
                    <a:lstStyle/>
                    <a:p>
                      <a:r>
                        <a:rPr lang="nb-NO" sz="1200" dirty="0" smtClean="0">
                          <a:latin typeface="+mj-lt"/>
                        </a:rPr>
                        <a:t>20 minutter</a:t>
                      </a:r>
                      <a:endParaRPr lang="nb-NO" sz="1200" dirty="0">
                        <a:latin typeface="+mj-lt"/>
                      </a:endParaRPr>
                    </a:p>
                  </a:txBody>
                  <a:tcPr anchor="ctr"/>
                </a:tc>
                <a:tc>
                  <a:txBody>
                    <a:bodyPr/>
                    <a:lstStyle/>
                    <a:p>
                      <a:r>
                        <a:rPr lang="nb-NO" sz="1200" dirty="0" smtClean="0">
                          <a:latin typeface="+mj-lt"/>
                        </a:rPr>
                        <a:t>Deling</a:t>
                      </a:r>
                      <a:r>
                        <a:rPr lang="nb-NO" sz="1200" baseline="0" dirty="0" smtClean="0">
                          <a:latin typeface="+mj-lt"/>
                        </a:rPr>
                        <a:t> av innsikt i plenum</a:t>
                      </a:r>
                      <a:endParaRPr lang="nb-NO" sz="1200" dirty="0">
                        <a:latin typeface="+mj-lt"/>
                      </a:endParaRPr>
                    </a:p>
                  </a:txBody>
                  <a:tcPr anchor="ctr"/>
                </a:tc>
                <a:extLst>
                  <a:ext uri="{0D108BD9-81ED-4DB2-BD59-A6C34878D82A}">
                    <a16:rowId xmlns:a16="http://schemas.microsoft.com/office/drawing/2014/main" val="2280879074"/>
                  </a:ext>
                </a:extLst>
              </a:tr>
            </a:tbl>
          </a:graphicData>
        </a:graphic>
      </p:graphicFrame>
      <p:sp>
        <p:nvSpPr>
          <p:cNvPr id="5" name="TekstSylinder 4"/>
          <p:cNvSpPr txBox="1"/>
          <p:nvPr/>
        </p:nvSpPr>
        <p:spPr>
          <a:xfrm>
            <a:off x="838199" y="1388825"/>
            <a:ext cx="8995539" cy="338554"/>
          </a:xfrm>
          <a:prstGeom prst="rect">
            <a:avLst/>
          </a:prstGeom>
          <a:noFill/>
        </p:spPr>
        <p:txBody>
          <a:bodyPr wrap="none" rtlCol="0">
            <a:spAutoFit/>
          </a:bodyPr>
          <a:lstStyle/>
          <a:p>
            <a:r>
              <a:rPr lang="nb-NO" sz="1600" dirty="0" smtClean="0">
                <a:latin typeface="+mj-lt"/>
              </a:rPr>
              <a:t>Under er et utkast til tidslinje for økten. Følger du denne «malen» vil økten vare i </a:t>
            </a:r>
            <a:r>
              <a:rPr lang="nb-NO" sz="1600" dirty="0" err="1" smtClean="0">
                <a:latin typeface="+mj-lt"/>
              </a:rPr>
              <a:t>ca</a:t>
            </a:r>
            <a:r>
              <a:rPr lang="nb-NO" sz="1600" dirty="0" smtClean="0">
                <a:latin typeface="+mj-lt"/>
              </a:rPr>
              <a:t> 1 time og 45 minutter. </a:t>
            </a:r>
            <a:endParaRPr lang="nb-NO" sz="1600" dirty="0">
              <a:latin typeface="+mj-lt"/>
            </a:endParaRPr>
          </a:p>
        </p:txBody>
      </p:sp>
      <p:sp>
        <p:nvSpPr>
          <p:cNvPr id="2" name="Tittel 1"/>
          <p:cNvSpPr>
            <a:spLocks noGrp="1"/>
          </p:cNvSpPr>
          <p:nvPr>
            <p:ph type="title"/>
          </p:nvPr>
        </p:nvSpPr>
        <p:spPr/>
        <p:txBody>
          <a:bodyPr/>
          <a:lstStyle/>
          <a:p>
            <a:r>
              <a:rPr lang="nb-NO" dirty="0" smtClean="0"/>
              <a:t>Forslag til kjøreplan</a:t>
            </a:r>
            <a:endParaRPr lang="nb-NO" dirty="0"/>
          </a:p>
        </p:txBody>
      </p:sp>
    </p:spTree>
    <p:extLst>
      <p:ext uri="{BB962C8B-B14F-4D97-AF65-F5344CB8AC3E}">
        <p14:creationId xmlns:p14="http://schemas.microsoft.com/office/powerpoint/2010/main" val="341789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9980341" y="5643616"/>
            <a:ext cx="2211660" cy="253916"/>
          </a:xfrm>
          <a:prstGeom prst="rect">
            <a:avLst/>
          </a:prstGeom>
          <a:noFill/>
        </p:spPr>
        <p:txBody>
          <a:bodyPr wrap="square" rtlCol="0">
            <a:spAutoFit/>
          </a:bodyPr>
          <a:lstStyle/>
          <a:p>
            <a:r>
              <a:rPr lang="nb-NO" sz="1050" dirty="0" smtClean="0">
                <a:latin typeface="+mj-lt"/>
              </a:rPr>
              <a:t>Alle illustrasjoner: </a:t>
            </a:r>
            <a:r>
              <a:rPr lang="nb-NO" sz="1050" dirty="0">
                <a:latin typeface="+mj-lt"/>
              </a:rPr>
              <a:t>theworldcafe.com</a:t>
            </a:r>
          </a:p>
        </p:txBody>
      </p:sp>
      <p:pic>
        <p:nvPicPr>
          <p:cNvPr id="9" name="Bilde 8" descr="Illustrasjon av en kaffekopp" title="The World Caf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63370" y="306752"/>
            <a:ext cx="4665260" cy="5613863"/>
          </a:xfrm>
          <a:prstGeom prst="rect">
            <a:avLst/>
          </a:prstGeom>
        </p:spPr>
      </p:pic>
      <p:sp>
        <p:nvSpPr>
          <p:cNvPr id="6" name="Tittel 5" hidden="1"/>
          <p:cNvSpPr>
            <a:spLocks noGrp="1"/>
          </p:cNvSpPr>
          <p:nvPr>
            <p:ph type="title"/>
          </p:nvPr>
        </p:nvSpPr>
        <p:spPr/>
        <p:txBody>
          <a:bodyPr/>
          <a:lstStyle/>
          <a:p>
            <a:r>
              <a:rPr lang="nb-NO" dirty="0" smtClean="0"/>
              <a:t>Verdenskafe</a:t>
            </a:r>
            <a:endParaRPr lang="nb-NO" dirty="0"/>
          </a:p>
        </p:txBody>
      </p:sp>
    </p:spTree>
    <p:extLst>
      <p:ext uri="{BB962C8B-B14F-4D97-AF65-F5344CB8AC3E}">
        <p14:creationId xmlns:p14="http://schemas.microsoft.com/office/powerpoint/2010/main" val="325326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Illustrasjon av fire personer i dialog" title="Dialo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1937" y="1825625"/>
            <a:ext cx="4722126" cy="3411940"/>
          </a:xfrm>
          <a:prstGeom prst="rect">
            <a:avLst/>
          </a:prstGeom>
        </p:spPr>
      </p:pic>
      <p:sp>
        <p:nvSpPr>
          <p:cNvPr id="3" name="Plassholder for innhold 2"/>
          <p:cNvSpPr>
            <a:spLocks noGrp="1"/>
          </p:cNvSpPr>
          <p:nvPr>
            <p:ph sz="half" idx="1"/>
          </p:nvPr>
        </p:nvSpPr>
        <p:spPr/>
        <p:txBody>
          <a:bodyPr/>
          <a:lstStyle/>
          <a:p>
            <a:r>
              <a:rPr lang="nb-NO" dirty="0" smtClean="0"/>
              <a:t>Dialog om forhåndsbestemte temaer</a:t>
            </a:r>
          </a:p>
          <a:p>
            <a:r>
              <a:rPr lang="nb-NO" dirty="0" smtClean="0"/>
              <a:t>Få nye ideer og innsikter</a:t>
            </a:r>
          </a:p>
          <a:p>
            <a:r>
              <a:rPr lang="nb-NO" dirty="0" smtClean="0"/>
              <a:t>Utnytte massens klokskap</a:t>
            </a:r>
            <a:endParaRPr lang="nb-NO" dirty="0"/>
          </a:p>
        </p:txBody>
      </p:sp>
      <p:sp>
        <p:nvSpPr>
          <p:cNvPr id="2" name="Tittel 1"/>
          <p:cNvSpPr>
            <a:spLocks noGrp="1"/>
          </p:cNvSpPr>
          <p:nvPr>
            <p:ph type="title"/>
          </p:nvPr>
        </p:nvSpPr>
        <p:spPr/>
        <p:txBody>
          <a:bodyPr/>
          <a:lstStyle/>
          <a:p>
            <a:r>
              <a:rPr lang="nb-NO" dirty="0" smtClean="0"/>
              <a:t>Formålet</a:t>
            </a:r>
            <a:endParaRPr lang="nb-NO" dirty="0"/>
          </a:p>
        </p:txBody>
      </p:sp>
    </p:spTree>
    <p:extLst>
      <p:ext uri="{BB962C8B-B14F-4D97-AF65-F5344CB8AC3E}">
        <p14:creationId xmlns:p14="http://schemas.microsoft.com/office/powerpoint/2010/main" val="3734308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Illustrasjon av to personer som drodler på et ark" title="Drod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5897" y="1825625"/>
            <a:ext cx="4700206" cy="3409687"/>
          </a:xfrm>
          <a:prstGeom prst="rect">
            <a:avLst/>
          </a:prstGeom>
        </p:spPr>
      </p:pic>
      <p:sp>
        <p:nvSpPr>
          <p:cNvPr id="8" name="Tittel 7"/>
          <p:cNvSpPr>
            <a:spLocks noGrp="1"/>
          </p:cNvSpPr>
          <p:nvPr>
            <p:ph type="title"/>
          </p:nvPr>
        </p:nvSpPr>
        <p:spPr/>
        <p:txBody>
          <a:bodyPr/>
          <a:lstStyle/>
          <a:p>
            <a:pPr algn="ctr"/>
            <a:r>
              <a:rPr lang="nb-NO" dirty="0"/>
              <a:t>Få tankene ned på papir</a:t>
            </a:r>
            <a:r>
              <a:rPr lang="nb-NO" dirty="0" smtClean="0"/>
              <a:t>!</a:t>
            </a:r>
            <a:endParaRPr lang="nb-NO" dirty="0"/>
          </a:p>
        </p:txBody>
      </p:sp>
    </p:spTree>
    <p:extLst>
      <p:ext uri="{BB962C8B-B14F-4D97-AF65-F5344CB8AC3E}">
        <p14:creationId xmlns:p14="http://schemas.microsoft.com/office/powerpoint/2010/main" val="144577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Illustrasjon av seks kafebord" title="Rullering"/>
          <p:cNvPicPr>
            <a:picLocks noChangeAspect="1"/>
          </p:cNvPicPr>
          <p:nvPr/>
        </p:nvPicPr>
        <p:blipFill>
          <a:blip r:embed="rId3"/>
          <a:stretch>
            <a:fillRect/>
          </a:stretch>
        </p:blipFill>
        <p:spPr>
          <a:xfrm>
            <a:off x="3257154" y="1690688"/>
            <a:ext cx="5677692" cy="3896269"/>
          </a:xfrm>
          <a:prstGeom prst="rect">
            <a:avLst/>
          </a:prstGeom>
        </p:spPr>
      </p:pic>
      <p:sp>
        <p:nvSpPr>
          <p:cNvPr id="2" name="Tittel 1"/>
          <p:cNvSpPr>
            <a:spLocks noGrp="1"/>
          </p:cNvSpPr>
          <p:nvPr>
            <p:ph type="title"/>
          </p:nvPr>
        </p:nvSpPr>
        <p:spPr/>
        <p:txBody>
          <a:bodyPr/>
          <a:lstStyle/>
          <a:p>
            <a:pPr algn="ctr"/>
            <a:r>
              <a:rPr lang="nb-NO" dirty="0" smtClean="0"/>
              <a:t>Rullering</a:t>
            </a:r>
            <a:endParaRPr lang="nb-NO" dirty="0"/>
          </a:p>
        </p:txBody>
      </p:sp>
    </p:spTree>
    <p:extLst>
      <p:ext uri="{BB962C8B-B14F-4D97-AF65-F5344CB8AC3E}">
        <p14:creationId xmlns:p14="http://schemas.microsoft.com/office/powerpoint/2010/main" val="1946716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11016343" y="5643615"/>
            <a:ext cx="1175658" cy="256441"/>
          </a:xfrm>
          <a:prstGeom prst="rect">
            <a:avLst/>
          </a:prstGeom>
          <a:noFill/>
        </p:spPr>
        <p:txBody>
          <a:bodyPr wrap="square" rtlCol="0">
            <a:spAutoFit/>
          </a:bodyPr>
          <a:lstStyle/>
          <a:p>
            <a:r>
              <a:rPr lang="nb-NO" sz="1050" dirty="0" smtClean="0">
                <a:latin typeface="+mj-lt"/>
              </a:rPr>
              <a:t>Illustrasjon: </a:t>
            </a:r>
            <a:r>
              <a:rPr lang="nb-NO" sz="1050" dirty="0" err="1" smtClean="0">
                <a:latin typeface="+mj-lt"/>
              </a:rPr>
              <a:t>iStock</a:t>
            </a:r>
            <a:endParaRPr lang="nb-NO" sz="1050" dirty="0">
              <a:latin typeface="+mj-lt"/>
            </a:endParaRPr>
          </a:p>
        </p:txBody>
      </p:sp>
      <p:pic>
        <p:nvPicPr>
          <p:cNvPr id="5" name="Plassholder for innhold 4" descr="Illustrasjon av en kvinne som vinker" title="Vertinne"/>
          <p:cNvPicPr>
            <a:picLocks noGrp="1" noChangeAspect="1"/>
          </p:cNvPicPr>
          <p:nvPr>
            <p:ph sz="half" idx="2"/>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77054" y="1159726"/>
            <a:ext cx="4861931" cy="4650059"/>
          </a:xfrm>
        </p:spPr>
      </p:pic>
      <p:sp>
        <p:nvSpPr>
          <p:cNvPr id="3" name="Plassholder for innhold 2"/>
          <p:cNvSpPr>
            <a:spLocks noGrp="1"/>
          </p:cNvSpPr>
          <p:nvPr>
            <p:ph sz="half" idx="1"/>
          </p:nvPr>
        </p:nvSpPr>
        <p:spPr/>
        <p:txBody>
          <a:bodyPr/>
          <a:lstStyle/>
          <a:p>
            <a:r>
              <a:rPr lang="nb-NO" dirty="0" smtClean="0"/>
              <a:t>Er </a:t>
            </a:r>
            <a:r>
              <a:rPr lang="nb-NO" i="1" dirty="0" smtClean="0"/>
              <a:t>ikke</a:t>
            </a:r>
            <a:r>
              <a:rPr lang="nb-NO" dirty="0" smtClean="0"/>
              <a:t> «omreisende»</a:t>
            </a:r>
          </a:p>
          <a:p>
            <a:r>
              <a:rPr lang="nb-NO" dirty="0" smtClean="0"/>
              <a:t>Ønsker nye deltakere velkommen og gir kort innføring i tidligere samtale</a:t>
            </a:r>
            <a:endParaRPr lang="nb-NO" dirty="0"/>
          </a:p>
        </p:txBody>
      </p:sp>
      <p:sp>
        <p:nvSpPr>
          <p:cNvPr id="2" name="Tittel 1"/>
          <p:cNvSpPr>
            <a:spLocks noGrp="1"/>
          </p:cNvSpPr>
          <p:nvPr>
            <p:ph type="title"/>
          </p:nvPr>
        </p:nvSpPr>
        <p:spPr/>
        <p:txBody>
          <a:bodyPr/>
          <a:lstStyle/>
          <a:p>
            <a:r>
              <a:rPr lang="nb-NO" dirty="0" smtClean="0"/>
              <a:t>Bordverter</a:t>
            </a:r>
            <a:endParaRPr lang="nb-NO" dirty="0"/>
          </a:p>
        </p:txBody>
      </p:sp>
    </p:spTree>
    <p:extLst>
      <p:ext uri="{BB962C8B-B14F-4D97-AF65-F5344CB8AC3E}">
        <p14:creationId xmlns:p14="http://schemas.microsoft.com/office/powerpoint/2010/main" val="1358139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smal NK-TSB_ny forside" id="{1745652A-FA0E-439C-8C12-84955B917FB3}" vid="{3DC48185-B271-47CB-A151-4A07953633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Presentasjonsmal NK-TSB_alt.forsider</Template>
  <TotalTime>2611</TotalTime>
  <Words>1840</Words>
  <Application>Microsoft Office PowerPoint</Application>
  <PresentationFormat>Widescreen</PresentationFormat>
  <Paragraphs>138</Paragraphs>
  <Slides>14</Slides>
  <Notes>14</Notes>
  <HiddenSlides>5</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Til deg som skal fasilitere «World Cafe»</vt:lpstr>
      <vt:lpstr>Forberedelser</vt:lpstr>
      <vt:lpstr>Gjennomføring</vt:lpstr>
      <vt:lpstr>Forslag til kjøreplan</vt:lpstr>
      <vt:lpstr>Verdenskafe</vt:lpstr>
      <vt:lpstr>Formålet</vt:lpstr>
      <vt:lpstr>Få tankene ned på papir!</vt:lpstr>
      <vt:lpstr>Rullering</vt:lpstr>
      <vt:lpstr>Bordverter</vt:lpstr>
      <vt:lpstr>Oppsummert</vt:lpstr>
      <vt:lpstr>Kafé-etikette</vt:lpstr>
      <vt:lpstr>Samtalerunder</vt:lpstr>
      <vt:lpstr>Vend tilbake til ditt første bord</vt:lpstr>
      <vt:lpstr>En mulig avslutning på økten… (frivillig)</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Margrethe Aaen Erlandsen</dc:creator>
  <cp:lastModifiedBy>Hilde Elise Lytomt Harwiss</cp:lastModifiedBy>
  <cp:revision>106</cp:revision>
  <cp:lastPrinted>2024-04-24T07:54:28Z</cp:lastPrinted>
  <dcterms:created xsi:type="dcterms:W3CDTF">2023-06-01T08:00:41Z</dcterms:created>
  <dcterms:modified xsi:type="dcterms:W3CDTF">2024-05-02T11:15:03Z</dcterms:modified>
</cp:coreProperties>
</file>