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20" r:id="rId2"/>
    <p:sldId id="322" r:id="rId3"/>
    <p:sldId id="358" r:id="rId4"/>
    <p:sldId id="355" r:id="rId5"/>
    <p:sldId id="288" r:id="rId6"/>
    <p:sldId id="316" r:id="rId7"/>
    <p:sldId id="321" r:id="rId8"/>
    <p:sldId id="323" r:id="rId9"/>
    <p:sldId id="328" r:id="rId10"/>
    <p:sldId id="325" r:id="rId11"/>
    <p:sldId id="329" r:id="rId12"/>
    <p:sldId id="326" r:id="rId13"/>
    <p:sldId id="327" r:id="rId14"/>
    <p:sldId id="324" r:id="rId15"/>
    <p:sldId id="334" r:id="rId16"/>
    <p:sldId id="332" r:id="rId17"/>
    <p:sldId id="333" r:id="rId18"/>
    <p:sldId id="351" r:id="rId19"/>
    <p:sldId id="335" r:id="rId20"/>
    <p:sldId id="336" r:id="rId21"/>
    <p:sldId id="337" r:id="rId22"/>
    <p:sldId id="338" r:id="rId23"/>
    <p:sldId id="339" r:id="rId24"/>
    <p:sldId id="344" r:id="rId25"/>
    <p:sldId id="340" r:id="rId26"/>
    <p:sldId id="347" r:id="rId27"/>
    <p:sldId id="359" r:id="rId28"/>
    <p:sldId id="343" r:id="rId29"/>
    <p:sldId id="341" r:id="rId30"/>
    <p:sldId id="342" r:id="rId31"/>
    <p:sldId id="360" r:id="rId32"/>
  </p:sldIdLst>
  <p:sldSz cx="12192000" cy="6858000"/>
  <p:notesSz cx="6724650" cy="97742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rethe Aaen Erlandsen" initials="MAE" lastIdx="7" clrIdx="0">
    <p:extLst>
      <p:ext uri="{19B8F6BF-5375-455C-9EA6-DF929625EA0E}">
        <p15:presenceInfo xmlns:p15="http://schemas.microsoft.com/office/powerpoint/2012/main" userId="S-1-5-21-2017651878-3374808631-343757080-128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539E"/>
    <a:srgbClr val="D0E9FF"/>
    <a:srgbClr val="C8CBE9"/>
    <a:srgbClr val="E0EDF8"/>
    <a:srgbClr val="FAFCFE"/>
    <a:srgbClr val="E9F0FB"/>
    <a:srgbClr val="FCFDFE"/>
    <a:srgbClr val="01529B"/>
    <a:srgbClr val="424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6" autoAdjust="0"/>
    <p:restoredTop sz="86743" autoAdjust="0"/>
  </p:normalViewPr>
  <p:slideViewPr>
    <p:cSldViewPr snapToGrid="0">
      <p:cViewPr varScale="1">
        <p:scale>
          <a:sx n="102" d="100"/>
          <a:sy n="102" d="100"/>
        </p:scale>
        <p:origin x="366"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81265-C16F-4F72-9641-3164A242D8C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b-NO"/>
        </a:p>
      </dgm:t>
    </dgm:pt>
    <dgm:pt modelId="{BE5CD08A-4E84-47E1-B992-C95F0F59F928}">
      <dgm:prSet phldrT="[Tekst]"/>
      <dgm:spPr/>
      <dgm:t>
        <a:bodyPr/>
        <a:lstStyle/>
        <a:p>
          <a:r>
            <a:rPr lang="nb-NO" dirty="0" smtClean="0">
              <a:solidFill>
                <a:srgbClr val="404040"/>
              </a:solidFill>
              <a:latin typeface="Arial" panose="020B0604020202020204" pitchFamily="34" charset="0"/>
              <a:cs typeface="Arial" panose="020B0604020202020204" pitchFamily="34" charset="0"/>
            </a:rPr>
            <a:t>Se hele mennesket</a:t>
          </a:r>
          <a:endParaRPr lang="nb-NO" dirty="0">
            <a:solidFill>
              <a:srgbClr val="404040"/>
            </a:solidFill>
            <a:latin typeface="Arial" panose="020B0604020202020204" pitchFamily="34" charset="0"/>
            <a:cs typeface="Arial" panose="020B0604020202020204" pitchFamily="34" charset="0"/>
          </a:endParaRPr>
        </a:p>
      </dgm:t>
    </dgm:pt>
    <dgm:pt modelId="{90E98A27-5F0E-4E58-A630-207D1F7E1F08}" type="parTrans" cxnId="{E181AFCF-C2DD-44CD-AA1E-2937D21288B3}">
      <dgm:prSet/>
      <dgm:spPr/>
      <dgm:t>
        <a:bodyPr/>
        <a:lstStyle/>
        <a:p>
          <a:endParaRPr lang="nb-NO"/>
        </a:p>
      </dgm:t>
    </dgm:pt>
    <dgm:pt modelId="{891395AF-6132-4FBE-BD54-161CCFE6E7E0}" type="sibTrans" cxnId="{E181AFCF-C2DD-44CD-AA1E-2937D21288B3}">
      <dgm:prSet/>
      <dgm:spPr/>
      <dgm:t>
        <a:bodyPr/>
        <a:lstStyle/>
        <a:p>
          <a:endParaRPr lang="nb-NO"/>
        </a:p>
      </dgm:t>
    </dgm:pt>
    <dgm:pt modelId="{43AD421B-7391-47AE-ADC8-7AF379689A3C}">
      <dgm:prSet phldrT="[Tekst]"/>
      <dgm:spPr/>
      <dgm:t>
        <a:bodyPr/>
        <a:lstStyle/>
        <a:p>
          <a:r>
            <a:rPr lang="nb-NO" dirty="0" smtClean="0">
              <a:solidFill>
                <a:srgbClr val="404040"/>
              </a:solidFill>
              <a:latin typeface="Arial" panose="020B0604020202020204" pitchFamily="34" charset="0"/>
              <a:cs typeface="Arial" panose="020B0604020202020204" pitchFamily="34" charset="0"/>
            </a:rPr>
            <a:t>Samarbeid og samhandling</a:t>
          </a:r>
          <a:endParaRPr lang="nb-NO" dirty="0">
            <a:solidFill>
              <a:srgbClr val="404040"/>
            </a:solidFill>
            <a:latin typeface="Arial" panose="020B0604020202020204" pitchFamily="34" charset="0"/>
            <a:cs typeface="Arial" panose="020B0604020202020204" pitchFamily="34" charset="0"/>
          </a:endParaRPr>
        </a:p>
      </dgm:t>
    </dgm:pt>
    <dgm:pt modelId="{87F7B737-393A-4AB7-AC36-A057FCA26683}" type="parTrans" cxnId="{C0BB00EA-2942-4D63-9441-D66DFE1B3A45}">
      <dgm:prSet/>
      <dgm:spPr/>
      <dgm:t>
        <a:bodyPr/>
        <a:lstStyle/>
        <a:p>
          <a:endParaRPr lang="nb-NO"/>
        </a:p>
      </dgm:t>
    </dgm:pt>
    <dgm:pt modelId="{1646E185-13D1-4E49-A51B-EFB92189F5C2}" type="sibTrans" cxnId="{C0BB00EA-2942-4D63-9441-D66DFE1B3A45}">
      <dgm:prSet/>
      <dgm:spPr/>
      <dgm:t>
        <a:bodyPr/>
        <a:lstStyle/>
        <a:p>
          <a:endParaRPr lang="nb-NO"/>
        </a:p>
      </dgm:t>
    </dgm:pt>
    <dgm:pt modelId="{F9C705B4-A03B-4660-9BE3-436FE3D82874}">
      <dgm:prSet phldrT="[Tekst]"/>
      <dgm:spPr/>
      <dgm:t>
        <a:bodyPr/>
        <a:lstStyle/>
        <a:p>
          <a:r>
            <a:rPr lang="nb-NO" dirty="0" smtClean="0">
              <a:solidFill>
                <a:srgbClr val="404040"/>
              </a:solidFill>
              <a:latin typeface="Arial" panose="020B0604020202020204" pitchFamily="34" charset="0"/>
              <a:cs typeface="Arial" panose="020B0604020202020204" pitchFamily="34" charset="0"/>
            </a:rPr>
            <a:t>LAR-legemidler</a:t>
          </a:r>
          <a:endParaRPr lang="nb-NO" dirty="0">
            <a:solidFill>
              <a:srgbClr val="404040"/>
            </a:solidFill>
            <a:latin typeface="Arial" panose="020B0604020202020204" pitchFamily="34" charset="0"/>
            <a:cs typeface="Arial" panose="020B0604020202020204" pitchFamily="34" charset="0"/>
          </a:endParaRPr>
        </a:p>
      </dgm:t>
    </dgm:pt>
    <dgm:pt modelId="{FD6CB347-3EDD-41F9-99FF-ECC8DEDB198B}" type="parTrans" cxnId="{F3159779-EC7E-471A-A644-A2002C80D3F9}">
      <dgm:prSet/>
      <dgm:spPr/>
      <dgm:t>
        <a:bodyPr/>
        <a:lstStyle/>
        <a:p>
          <a:endParaRPr lang="nb-NO"/>
        </a:p>
      </dgm:t>
    </dgm:pt>
    <dgm:pt modelId="{D01006A4-BB18-4BCC-8188-DE87956AF503}" type="sibTrans" cxnId="{F3159779-EC7E-471A-A644-A2002C80D3F9}">
      <dgm:prSet/>
      <dgm:spPr/>
      <dgm:t>
        <a:bodyPr/>
        <a:lstStyle/>
        <a:p>
          <a:endParaRPr lang="nb-NO"/>
        </a:p>
      </dgm:t>
    </dgm:pt>
    <dgm:pt modelId="{A59FC51C-A57B-4D82-9DCC-F10DD96B6C31}">
      <dgm:prSet phldrT="[Tekst]"/>
      <dgm:spPr/>
      <dgm:t>
        <a:bodyPr/>
        <a:lstStyle/>
        <a:p>
          <a:r>
            <a:rPr lang="nb-NO" dirty="0" smtClean="0">
              <a:solidFill>
                <a:srgbClr val="404040"/>
              </a:solidFill>
              <a:latin typeface="Arial" panose="020B0604020202020204" pitchFamily="34" charset="0"/>
              <a:cs typeface="Arial" panose="020B0604020202020204" pitchFamily="34" charset="0"/>
            </a:rPr>
            <a:t>Brukermedvirkning</a:t>
          </a:r>
          <a:endParaRPr lang="nb-NO" dirty="0">
            <a:solidFill>
              <a:srgbClr val="404040"/>
            </a:solidFill>
            <a:latin typeface="Arial" panose="020B0604020202020204" pitchFamily="34" charset="0"/>
            <a:cs typeface="Arial" panose="020B0604020202020204" pitchFamily="34" charset="0"/>
          </a:endParaRPr>
        </a:p>
      </dgm:t>
    </dgm:pt>
    <dgm:pt modelId="{AD771CD6-E9F9-402B-8C6E-1ED272735346}" type="parTrans" cxnId="{7A529151-7FBA-4B25-835E-49D81C703EF3}">
      <dgm:prSet/>
      <dgm:spPr/>
      <dgm:t>
        <a:bodyPr/>
        <a:lstStyle/>
        <a:p>
          <a:endParaRPr lang="nb-NO"/>
        </a:p>
      </dgm:t>
    </dgm:pt>
    <dgm:pt modelId="{508D3356-9753-4AD5-8823-A1BB756B2330}" type="sibTrans" cxnId="{7A529151-7FBA-4B25-835E-49D81C703EF3}">
      <dgm:prSet/>
      <dgm:spPr/>
      <dgm:t>
        <a:bodyPr/>
        <a:lstStyle/>
        <a:p>
          <a:endParaRPr lang="nb-NO"/>
        </a:p>
      </dgm:t>
    </dgm:pt>
    <dgm:pt modelId="{209D82C1-6536-4248-80D1-9351247BC9BB}" type="pres">
      <dgm:prSet presAssocID="{6CE81265-C16F-4F72-9641-3164A242D8CF}" presName="Name0" presStyleCnt="0">
        <dgm:presLayoutVars>
          <dgm:dir/>
          <dgm:resizeHandles val="exact"/>
        </dgm:presLayoutVars>
      </dgm:prSet>
      <dgm:spPr/>
      <dgm:t>
        <a:bodyPr/>
        <a:lstStyle/>
        <a:p>
          <a:endParaRPr lang="nb-NO"/>
        </a:p>
      </dgm:t>
    </dgm:pt>
    <dgm:pt modelId="{C1DA11F3-4F80-4F78-93EF-DE070958EB1D}" type="pres">
      <dgm:prSet presAssocID="{BE5CD08A-4E84-47E1-B992-C95F0F59F928}" presName="compNode" presStyleCnt="0"/>
      <dgm:spPr/>
    </dgm:pt>
    <dgm:pt modelId="{8E0BC66E-C8BC-4963-8DAA-DBA85AA0090E}" type="pres">
      <dgm:prSet presAssocID="{BE5CD08A-4E84-47E1-B992-C95F0F59F928}"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Illustrasjon av en kvinne som er en pasient" title="Se hele mennesket"/>
        </a:ext>
      </dgm:extLst>
    </dgm:pt>
    <dgm:pt modelId="{DFFEFC22-5742-41D1-9EB5-36E4D52140B7}" type="pres">
      <dgm:prSet presAssocID="{BE5CD08A-4E84-47E1-B992-C95F0F59F928}" presName="textRect" presStyleLbl="revTx" presStyleIdx="0" presStyleCnt="4">
        <dgm:presLayoutVars>
          <dgm:bulletEnabled val="1"/>
        </dgm:presLayoutVars>
      </dgm:prSet>
      <dgm:spPr/>
      <dgm:t>
        <a:bodyPr/>
        <a:lstStyle/>
        <a:p>
          <a:endParaRPr lang="nb-NO"/>
        </a:p>
      </dgm:t>
    </dgm:pt>
    <dgm:pt modelId="{99407441-3B0E-4259-803E-97A8BD280FC5}" type="pres">
      <dgm:prSet presAssocID="{891395AF-6132-4FBE-BD54-161CCFE6E7E0}" presName="sibTrans" presStyleLbl="sibTrans2D1" presStyleIdx="0" presStyleCnt="0"/>
      <dgm:spPr/>
      <dgm:t>
        <a:bodyPr/>
        <a:lstStyle/>
        <a:p>
          <a:endParaRPr lang="nb-NO"/>
        </a:p>
      </dgm:t>
    </dgm:pt>
    <dgm:pt modelId="{6002F889-B2C3-4B35-9867-D0F0C1993F80}" type="pres">
      <dgm:prSet presAssocID="{43AD421B-7391-47AE-ADC8-7AF379689A3C}" presName="compNode" presStyleCnt="0"/>
      <dgm:spPr/>
    </dgm:pt>
    <dgm:pt modelId="{5D2FB864-7DF1-4548-B38E-1602F69CBF44}" type="pres">
      <dgm:prSet presAssocID="{43AD421B-7391-47AE-ADC8-7AF379689A3C}"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Illustrajon av tre fagpersoner, en av dem med et stetoskop rundt halsen" title="Samarbeid"/>
        </a:ext>
      </dgm:extLst>
    </dgm:pt>
    <dgm:pt modelId="{DB142A83-BC9F-43A8-8EA7-344219DA2157}" type="pres">
      <dgm:prSet presAssocID="{43AD421B-7391-47AE-ADC8-7AF379689A3C}" presName="textRect" presStyleLbl="revTx" presStyleIdx="1" presStyleCnt="4">
        <dgm:presLayoutVars>
          <dgm:bulletEnabled val="1"/>
        </dgm:presLayoutVars>
      </dgm:prSet>
      <dgm:spPr/>
      <dgm:t>
        <a:bodyPr/>
        <a:lstStyle/>
        <a:p>
          <a:endParaRPr lang="nb-NO"/>
        </a:p>
      </dgm:t>
    </dgm:pt>
    <dgm:pt modelId="{AEA5B125-1947-4700-975D-A75F6F12ADAA}" type="pres">
      <dgm:prSet presAssocID="{1646E185-13D1-4E49-A51B-EFB92189F5C2}" presName="sibTrans" presStyleLbl="sibTrans2D1" presStyleIdx="0" presStyleCnt="0"/>
      <dgm:spPr/>
      <dgm:t>
        <a:bodyPr/>
        <a:lstStyle/>
        <a:p>
          <a:endParaRPr lang="nb-NO"/>
        </a:p>
      </dgm:t>
    </dgm:pt>
    <dgm:pt modelId="{9279D393-DDEC-4EBD-89F1-CCCE91756C6C}" type="pres">
      <dgm:prSet presAssocID="{F9C705B4-A03B-4660-9BE3-436FE3D82874}" presName="compNode" presStyleCnt="0"/>
      <dgm:spPr/>
    </dgm:pt>
    <dgm:pt modelId="{8DBFD083-11A7-4EFD-A51C-D954C71EA1CA}" type="pres">
      <dgm:prSet presAssocID="{F9C705B4-A03B-4660-9BE3-436FE3D82874}"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Illustasjon av et pilleglass" title="Medisiner"/>
        </a:ext>
      </dgm:extLst>
    </dgm:pt>
    <dgm:pt modelId="{64527380-54FE-4FCB-AF80-CC2239BFC160}" type="pres">
      <dgm:prSet presAssocID="{F9C705B4-A03B-4660-9BE3-436FE3D82874}" presName="textRect" presStyleLbl="revTx" presStyleIdx="2" presStyleCnt="4">
        <dgm:presLayoutVars>
          <dgm:bulletEnabled val="1"/>
        </dgm:presLayoutVars>
      </dgm:prSet>
      <dgm:spPr/>
      <dgm:t>
        <a:bodyPr/>
        <a:lstStyle/>
        <a:p>
          <a:endParaRPr lang="nb-NO"/>
        </a:p>
      </dgm:t>
    </dgm:pt>
    <dgm:pt modelId="{D75BB1BC-707E-40A7-814B-699DB235B6A8}" type="pres">
      <dgm:prSet presAssocID="{D01006A4-BB18-4BCC-8188-DE87956AF503}" presName="sibTrans" presStyleLbl="sibTrans2D1" presStyleIdx="0" presStyleCnt="0"/>
      <dgm:spPr/>
      <dgm:t>
        <a:bodyPr/>
        <a:lstStyle/>
        <a:p>
          <a:endParaRPr lang="nb-NO"/>
        </a:p>
      </dgm:t>
    </dgm:pt>
    <dgm:pt modelId="{C0D9DE0C-8D80-43DF-A1C2-D176CCADD1B3}" type="pres">
      <dgm:prSet presAssocID="{A59FC51C-A57B-4D82-9DCC-F10DD96B6C31}" presName="compNode" presStyleCnt="0"/>
      <dgm:spPr/>
    </dgm:pt>
    <dgm:pt modelId="{D93DB4EF-0779-45DA-B24B-6CA450AD9944}" type="pres">
      <dgm:prSet presAssocID="{A59FC51C-A57B-4D82-9DCC-F10DD96B6C31}"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extLst>
        <a:ext uri="{E40237B7-FDA0-4F09-8148-C483321AD2D9}">
          <dgm14:cNvPr xmlns:dgm14="http://schemas.microsoft.com/office/drawing/2010/diagram" id="0" name="" descr="Illustrasjon av en kvinne som skal forestille en sykepleier, i dialog med en mann som skal forestille en pasient." title="Brukermedvirkning"/>
        </a:ext>
      </dgm:extLst>
    </dgm:pt>
    <dgm:pt modelId="{70F569C3-00D7-4370-A3DF-F7E0A94A75BC}" type="pres">
      <dgm:prSet presAssocID="{A59FC51C-A57B-4D82-9DCC-F10DD96B6C31}" presName="textRect" presStyleLbl="revTx" presStyleIdx="3" presStyleCnt="4">
        <dgm:presLayoutVars>
          <dgm:bulletEnabled val="1"/>
        </dgm:presLayoutVars>
      </dgm:prSet>
      <dgm:spPr/>
      <dgm:t>
        <a:bodyPr/>
        <a:lstStyle/>
        <a:p>
          <a:endParaRPr lang="nb-NO"/>
        </a:p>
      </dgm:t>
    </dgm:pt>
  </dgm:ptLst>
  <dgm:cxnLst>
    <dgm:cxn modelId="{E541EBEE-55C7-48DD-A812-76D726762577}" type="presOf" srcId="{891395AF-6132-4FBE-BD54-161CCFE6E7E0}" destId="{99407441-3B0E-4259-803E-97A8BD280FC5}" srcOrd="0" destOrd="0" presId="urn:microsoft.com/office/officeart/2005/8/layout/pList1"/>
    <dgm:cxn modelId="{7A529151-7FBA-4B25-835E-49D81C703EF3}" srcId="{6CE81265-C16F-4F72-9641-3164A242D8CF}" destId="{A59FC51C-A57B-4D82-9DCC-F10DD96B6C31}" srcOrd="3" destOrd="0" parTransId="{AD771CD6-E9F9-402B-8C6E-1ED272735346}" sibTransId="{508D3356-9753-4AD5-8823-A1BB756B2330}"/>
    <dgm:cxn modelId="{C0BB00EA-2942-4D63-9441-D66DFE1B3A45}" srcId="{6CE81265-C16F-4F72-9641-3164A242D8CF}" destId="{43AD421B-7391-47AE-ADC8-7AF379689A3C}" srcOrd="1" destOrd="0" parTransId="{87F7B737-393A-4AB7-AC36-A057FCA26683}" sibTransId="{1646E185-13D1-4E49-A51B-EFB92189F5C2}"/>
    <dgm:cxn modelId="{DD595001-17BF-42BD-A60A-D62DE9DC02E6}" type="presOf" srcId="{F9C705B4-A03B-4660-9BE3-436FE3D82874}" destId="{64527380-54FE-4FCB-AF80-CC2239BFC160}" srcOrd="0" destOrd="0" presId="urn:microsoft.com/office/officeart/2005/8/layout/pList1"/>
    <dgm:cxn modelId="{68925307-094A-4BD3-BF52-487B535108BF}" type="presOf" srcId="{1646E185-13D1-4E49-A51B-EFB92189F5C2}" destId="{AEA5B125-1947-4700-975D-A75F6F12ADAA}" srcOrd="0" destOrd="0" presId="urn:microsoft.com/office/officeart/2005/8/layout/pList1"/>
    <dgm:cxn modelId="{F3159779-EC7E-471A-A644-A2002C80D3F9}" srcId="{6CE81265-C16F-4F72-9641-3164A242D8CF}" destId="{F9C705B4-A03B-4660-9BE3-436FE3D82874}" srcOrd="2" destOrd="0" parTransId="{FD6CB347-3EDD-41F9-99FF-ECC8DEDB198B}" sibTransId="{D01006A4-BB18-4BCC-8188-DE87956AF503}"/>
    <dgm:cxn modelId="{8F7B6D4F-41B2-433B-AA05-FCEA14CA8166}" type="presOf" srcId="{43AD421B-7391-47AE-ADC8-7AF379689A3C}" destId="{DB142A83-BC9F-43A8-8EA7-344219DA2157}" srcOrd="0" destOrd="0" presId="urn:microsoft.com/office/officeart/2005/8/layout/pList1"/>
    <dgm:cxn modelId="{F4B20D8C-AA1B-427A-9534-B2E0925E90EB}" type="presOf" srcId="{A59FC51C-A57B-4D82-9DCC-F10DD96B6C31}" destId="{70F569C3-00D7-4370-A3DF-F7E0A94A75BC}" srcOrd="0" destOrd="0" presId="urn:microsoft.com/office/officeart/2005/8/layout/pList1"/>
    <dgm:cxn modelId="{E181AFCF-C2DD-44CD-AA1E-2937D21288B3}" srcId="{6CE81265-C16F-4F72-9641-3164A242D8CF}" destId="{BE5CD08A-4E84-47E1-B992-C95F0F59F928}" srcOrd="0" destOrd="0" parTransId="{90E98A27-5F0E-4E58-A630-207D1F7E1F08}" sibTransId="{891395AF-6132-4FBE-BD54-161CCFE6E7E0}"/>
    <dgm:cxn modelId="{D536016B-615E-4732-A4D7-6E8A05342350}" type="presOf" srcId="{BE5CD08A-4E84-47E1-B992-C95F0F59F928}" destId="{DFFEFC22-5742-41D1-9EB5-36E4D52140B7}" srcOrd="0" destOrd="0" presId="urn:microsoft.com/office/officeart/2005/8/layout/pList1"/>
    <dgm:cxn modelId="{3DC381DD-66A5-49CB-A16B-C5B957AF21E4}" type="presOf" srcId="{D01006A4-BB18-4BCC-8188-DE87956AF503}" destId="{D75BB1BC-707E-40A7-814B-699DB235B6A8}" srcOrd="0" destOrd="0" presId="urn:microsoft.com/office/officeart/2005/8/layout/pList1"/>
    <dgm:cxn modelId="{594E0B76-6383-4422-AA7E-7650A476916E}" type="presOf" srcId="{6CE81265-C16F-4F72-9641-3164A242D8CF}" destId="{209D82C1-6536-4248-80D1-9351247BC9BB}" srcOrd="0" destOrd="0" presId="urn:microsoft.com/office/officeart/2005/8/layout/pList1"/>
    <dgm:cxn modelId="{2CBABFDA-FBED-4646-ABA9-A0DAD86B8059}" type="presParOf" srcId="{209D82C1-6536-4248-80D1-9351247BC9BB}" destId="{C1DA11F3-4F80-4F78-93EF-DE070958EB1D}" srcOrd="0" destOrd="0" presId="urn:microsoft.com/office/officeart/2005/8/layout/pList1"/>
    <dgm:cxn modelId="{47FCEF11-8E33-4C1A-8F6B-DF1BF471C2F0}" type="presParOf" srcId="{C1DA11F3-4F80-4F78-93EF-DE070958EB1D}" destId="{8E0BC66E-C8BC-4963-8DAA-DBA85AA0090E}" srcOrd="0" destOrd="0" presId="urn:microsoft.com/office/officeart/2005/8/layout/pList1"/>
    <dgm:cxn modelId="{41F87171-0472-4681-A539-38F7039CB10E}" type="presParOf" srcId="{C1DA11F3-4F80-4F78-93EF-DE070958EB1D}" destId="{DFFEFC22-5742-41D1-9EB5-36E4D52140B7}" srcOrd="1" destOrd="0" presId="urn:microsoft.com/office/officeart/2005/8/layout/pList1"/>
    <dgm:cxn modelId="{CF55D7C1-6E16-426B-8F69-335FF5D559B1}" type="presParOf" srcId="{209D82C1-6536-4248-80D1-9351247BC9BB}" destId="{99407441-3B0E-4259-803E-97A8BD280FC5}" srcOrd="1" destOrd="0" presId="urn:microsoft.com/office/officeart/2005/8/layout/pList1"/>
    <dgm:cxn modelId="{F697D0DA-3A49-44CE-BD7B-30AAD250319A}" type="presParOf" srcId="{209D82C1-6536-4248-80D1-9351247BC9BB}" destId="{6002F889-B2C3-4B35-9867-D0F0C1993F80}" srcOrd="2" destOrd="0" presId="urn:microsoft.com/office/officeart/2005/8/layout/pList1"/>
    <dgm:cxn modelId="{E48A1C69-C4C2-48D1-9271-0C4189CF14B6}" type="presParOf" srcId="{6002F889-B2C3-4B35-9867-D0F0C1993F80}" destId="{5D2FB864-7DF1-4548-B38E-1602F69CBF44}" srcOrd="0" destOrd="0" presId="urn:microsoft.com/office/officeart/2005/8/layout/pList1"/>
    <dgm:cxn modelId="{2D1F81B1-B4F2-4C93-966F-CEB50BA5722C}" type="presParOf" srcId="{6002F889-B2C3-4B35-9867-D0F0C1993F80}" destId="{DB142A83-BC9F-43A8-8EA7-344219DA2157}" srcOrd="1" destOrd="0" presId="urn:microsoft.com/office/officeart/2005/8/layout/pList1"/>
    <dgm:cxn modelId="{FE67A272-92AA-4AE0-B463-A2104FE1AE23}" type="presParOf" srcId="{209D82C1-6536-4248-80D1-9351247BC9BB}" destId="{AEA5B125-1947-4700-975D-A75F6F12ADAA}" srcOrd="3" destOrd="0" presId="urn:microsoft.com/office/officeart/2005/8/layout/pList1"/>
    <dgm:cxn modelId="{6B08F508-68DA-40B7-A8A4-BD9A492A4073}" type="presParOf" srcId="{209D82C1-6536-4248-80D1-9351247BC9BB}" destId="{9279D393-DDEC-4EBD-89F1-CCCE91756C6C}" srcOrd="4" destOrd="0" presId="urn:microsoft.com/office/officeart/2005/8/layout/pList1"/>
    <dgm:cxn modelId="{1B237390-2BAD-4259-87EA-A3FFBB969CAE}" type="presParOf" srcId="{9279D393-DDEC-4EBD-89F1-CCCE91756C6C}" destId="{8DBFD083-11A7-4EFD-A51C-D954C71EA1CA}" srcOrd="0" destOrd="0" presId="urn:microsoft.com/office/officeart/2005/8/layout/pList1"/>
    <dgm:cxn modelId="{1E054DBB-1125-4A8A-BF34-44D4955A264C}" type="presParOf" srcId="{9279D393-DDEC-4EBD-89F1-CCCE91756C6C}" destId="{64527380-54FE-4FCB-AF80-CC2239BFC160}" srcOrd="1" destOrd="0" presId="urn:microsoft.com/office/officeart/2005/8/layout/pList1"/>
    <dgm:cxn modelId="{91E1B91A-3AE9-4097-B2B8-82AA9F5AF15C}" type="presParOf" srcId="{209D82C1-6536-4248-80D1-9351247BC9BB}" destId="{D75BB1BC-707E-40A7-814B-699DB235B6A8}" srcOrd="5" destOrd="0" presId="urn:microsoft.com/office/officeart/2005/8/layout/pList1"/>
    <dgm:cxn modelId="{90565886-6248-43F1-80F3-EB068BBFB7A0}" type="presParOf" srcId="{209D82C1-6536-4248-80D1-9351247BC9BB}" destId="{C0D9DE0C-8D80-43DF-A1C2-D176CCADD1B3}" srcOrd="6" destOrd="0" presId="urn:microsoft.com/office/officeart/2005/8/layout/pList1"/>
    <dgm:cxn modelId="{367CE38E-6F61-455A-9F6D-A07DBDBF16ED}" type="presParOf" srcId="{C0D9DE0C-8D80-43DF-A1C2-D176CCADD1B3}" destId="{D93DB4EF-0779-45DA-B24B-6CA450AD9944}" srcOrd="0" destOrd="0" presId="urn:microsoft.com/office/officeart/2005/8/layout/pList1"/>
    <dgm:cxn modelId="{895F96CB-D53E-404C-83F5-A8BA9CE577BB}" type="presParOf" srcId="{C0D9DE0C-8D80-43DF-A1C2-D176CCADD1B3}" destId="{70F569C3-00D7-4370-A3DF-F7E0A94A75B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EDAF75-A7D4-4AF7-87EC-462580951007}" type="doc">
      <dgm:prSet loTypeId="urn:microsoft.com/office/officeart/2005/8/layout/arrow3" loCatId="relationship" qsTypeId="urn:microsoft.com/office/officeart/2005/8/quickstyle/simple3" qsCatId="simple" csTypeId="urn:microsoft.com/office/officeart/2005/8/colors/colorful5" csCatId="colorful" phldr="1"/>
      <dgm:spPr/>
      <dgm:t>
        <a:bodyPr/>
        <a:lstStyle/>
        <a:p>
          <a:endParaRPr lang="nb-NO"/>
        </a:p>
      </dgm:t>
    </dgm:pt>
    <dgm:pt modelId="{DF3B1D47-7459-4941-948C-8FFF7BFF6C8A}">
      <dgm:prSet phldrT="[Tekst]"/>
      <dgm:spPr/>
      <dgm:t>
        <a:bodyPr/>
        <a:lstStyle/>
        <a:p>
          <a:r>
            <a:rPr lang="nb-NO" b="1" dirty="0" smtClean="0">
              <a:solidFill>
                <a:schemeClr val="tx1">
                  <a:lumMod val="75000"/>
                  <a:lumOff val="25000"/>
                </a:schemeClr>
              </a:solidFill>
            </a:rPr>
            <a:t>Hun underrapporterer rusmiddelbruk</a:t>
          </a:r>
        </a:p>
      </dgm:t>
    </dgm:pt>
    <dgm:pt modelId="{EECA12AA-9B36-4076-BD34-7E3C6FFB6C9A}" type="parTrans" cxnId="{B6CE3F78-DC58-4A2D-939B-B2D0D2F48CE6}">
      <dgm:prSet/>
      <dgm:spPr/>
      <dgm:t>
        <a:bodyPr/>
        <a:lstStyle/>
        <a:p>
          <a:endParaRPr lang="nb-NO" b="1"/>
        </a:p>
      </dgm:t>
    </dgm:pt>
    <dgm:pt modelId="{A27BD15F-2900-417F-A44C-D1D41C272909}" type="sibTrans" cxnId="{B6CE3F78-DC58-4A2D-939B-B2D0D2F48CE6}">
      <dgm:prSet/>
      <dgm:spPr/>
      <dgm:t>
        <a:bodyPr/>
        <a:lstStyle/>
        <a:p>
          <a:endParaRPr lang="nb-NO" b="1"/>
        </a:p>
      </dgm:t>
    </dgm:pt>
    <dgm:pt modelId="{C412E858-F9CE-4B40-9E23-C3A30434832C}">
      <dgm:prSet phldrT="[Tekst]"/>
      <dgm:spPr/>
      <dgm:t>
        <a:bodyPr/>
        <a:lstStyle/>
        <a:p>
          <a:r>
            <a:rPr lang="nb-NO" b="1" dirty="0" smtClean="0">
              <a:solidFill>
                <a:schemeClr val="tx1">
                  <a:lumMod val="75000"/>
                  <a:lumOff val="25000"/>
                </a:schemeClr>
              </a:solidFill>
            </a:rPr>
            <a:t>Hun lyver om rusmiddelbruk</a:t>
          </a:r>
          <a:endParaRPr lang="nb-NO" b="1" dirty="0">
            <a:solidFill>
              <a:schemeClr val="tx1">
                <a:lumMod val="75000"/>
                <a:lumOff val="25000"/>
              </a:schemeClr>
            </a:solidFill>
          </a:endParaRPr>
        </a:p>
      </dgm:t>
    </dgm:pt>
    <dgm:pt modelId="{3CE60EF5-7CBB-4011-8DF1-F54DC1C4C060}" type="parTrans" cxnId="{B3E1FB6C-E1DD-4777-BC3F-766250F97456}">
      <dgm:prSet/>
      <dgm:spPr/>
      <dgm:t>
        <a:bodyPr/>
        <a:lstStyle/>
        <a:p>
          <a:endParaRPr lang="nb-NO" b="1"/>
        </a:p>
      </dgm:t>
    </dgm:pt>
    <dgm:pt modelId="{F41962CC-2DF6-4547-8ED8-ED29757F36A2}" type="sibTrans" cxnId="{B3E1FB6C-E1DD-4777-BC3F-766250F97456}">
      <dgm:prSet/>
      <dgm:spPr/>
      <dgm:t>
        <a:bodyPr/>
        <a:lstStyle/>
        <a:p>
          <a:endParaRPr lang="nb-NO" b="1"/>
        </a:p>
      </dgm:t>
    </dgm:pt>
    <dgm:pt modelId="{E24E7D00-F7A1-4247-880E-DD382115230A}" type="pres">
      <dgm:prSet presAssocID="{55EDAF75-A7D4-4AF7-87EC-462580951007}" presName="compositeShape" presStyleCnt="0">
        <dgm:presLayoutVars>
          <dgm:chMax val="2"/>
          <dgm:dir/>
          <dgm:resizeHandles val="exact"/>
        </dgm:presLayoutVars>
      </dgm:prSet>
      <dgm:spPr/>
      <dgm:t>
        <a:bodyPr/>
        <a:lstStyle/>
        <a:p>
          <a:endParaRPr lang="nb-NO"/>
        </a:p>
      </dgm:t>
    </dgm:pt>
    <dgm:pt modelId="{811CE546-623C-4BC2-9A79-73E4E6C73D00}" type="pres">
      <dgm:prSet presAssocID="{55EDAF75-A7D4-4AF7-87EC-462580951007}" presName="divider" presStyleLbl="fgShp" presStyleIdx="0" presStyleCnt="1"/>
      <dgm:spPr/>
    </dgm:pt>
    <dgm:pt modelId="{76CF05B7-929C-4ED6-AF0A-F7E80E645BA2}" type="pres">
      <dgm:prSet presAssocID="{DF3B1D47-7459-4941-948C-8FFF7BFF6C8A}" presName="downArrow" presStyleLbl="node1" presStyleIdx="0" presStyleCnt="2"/>
      <dgm:spPr/>
    </dgm:pt>
    <dgm:pt modelId="{E0AB92D1-8C47-41DC-8D9A-D60DFBB73BD2}" type="pres">
      <dgm:prSet presAssocID="{DF3B1D47-7459-4941-948C-8FFF7BFF6C8A}" presName="downArrowText" presStyleLbl="revTx" presStyleIdx="0" presStyleCnt="2">
        <dgm:presLayoutVars>
          <dgm:bulletEnabled val="1"/>
        </dgm:presLayoutVars>
      </dgm:prSet>
      <dgm:spPr/>
      <dgm:t>
        <a:bodyPr/>
        <a:lstStyle/>
        <a:p>
          <a:endParaRPr lang="nb-NO"/>
        </a:p>
      </dgm:t>
    </dgm:pt>
    <dgm:pt modelId="{F512DA5A-01D0-46E8-8F95-B92BD16EA697}" type="pres">
      <dgm:prSet presAssocID="{C412E858-F9CE-4B40-9E23-C3A30434832C}" presName="upArrow" presStyleLbl="node1" presStyleIdx="1" presStyleCnt="2"/>
      <dgm:spPr/>
    </dgm:pt>
    <dgm:pt modelId="{36321E25-6291-44DE-A701-090C55AC7A2C}" type="pres">
      <dgm:prSet presAssocID="{C412E858-F9CE-4B40-9E23-C3A30434832C}" presName="upArrowText" presStyleLbl="revTx" presStyleIdx="1" presStyleCnt="2">
        <dgm:presLayoutVars>
          <dgm:bulletEnabled val="1"/>
        </dgm:presLayoutVars>
      </dgm:prSet>
      <dgm:spPr/>
      <dgm:t>
        <a:bodyPr/>
        <a:lstStyle/>
        <a:p>
          <a:endParaRPr lang="nb-NO"/>
        </a:p>
      </dgm:t>
    </dgm:pt>
  </dgm:ptLst>
  <dgm:cxnLst>
    <dgm:cxn modelId="{B6CE3F78-DC58-4A2D-939B-B2D0D2F48CE6}" srcId="{55EDAF75-A7D4-4AF7-87EC-462580951007}" destId="{DF3B1D47-7459-4941-948C-8FFF7BFF6C8A}" srcOrd="0" destOrd="0" parTransId="{EECA12AA-9B36-4076-BD34-7E3C6FFB6C9A}" sibTransId="{A27BD15F-2900-417F-A44C-D1D41C272909}"/>
    <dgm:cxn modelId="{C159BA14-7D25-402C-84CC-CEF4E998C43B}" type="presOf" srcId="{DF3B1D47-7459-4941-948C-8FFF7BFF6C8A}" destId="{E0AB92D1-8C47-41DC-8D9A-D60DFBB73BD2}" srcOrd="0" destOrd="0" presId="urn:microsoft.com/office/officeart/2005/8/layout/arrow3"/>
    <dgm:cxn modelId="{B3E1FB6C-E1DD-4777-BC3F-766250F97456}" srcId="{55EDAF75-A7D4-4AF7-87EC-462580951007}" destId="{C412E858-F9CE-4B40-9E23-C3A30434832C}" srcOrd="1" destOrd="0" parTransId="{3CE60EF5-7CBB-4011-8DF1-F54DC1C4C060}" sibTransId="{F41962CC-2DF6-4547-8ED8-ED29757F36A2}"/>
    <dgm:cxn modelId="{F0A98214-3C6E-41BB-B496-92C2B6593AB4}" type="presOf" srcId="{55EDAF75-A7D4-4AF7-87EC-462580951007}" destId="{E24E7D00-F7A1-4247-880E-DD382115230A}" srcOrd="0" destOrd="0" presId="urn:microsoft.com/office/officeart/2005/8/layout/arrow3"/>
    <dgm:cxn modelId="{4C34D795-DC66-4DC1-8FA7-427EDCF38B00}" type="presOf" srcId="{C412E858-F9CE-4B40-9E23-C3A30434832C}" destId="{36321E25-6291-44DE-A701-090C55AC7A2C}" srcOrd="0" destOrd="0" presId="urn:microsoft.com/office/officeart/2005/8/layout/arrow3"/>
    <dgm:cxn modelId="{BE61D3D6-3D06-44A9-8039-DD50F20F258D}" type="presParOf" srcId="{E24E7D00-F7A1-4247-880E-DD382115230A}" destId="{811CE546-623C-4BC2-9A79-73E4E6C73D00}" srcOrd="0" destOrd="0" presId="urn:microsoft.com/office/officeart/2005/8/layout/arrow3"/>
    <dgm:cxn modelId="{0D09A7DD-DED8-428C-AABC-0A651D0A6560}" type="presParOf" srcId="{E24E7D00-F7A1-4247-880E-DD382115230A}" destId="{76CF05B7-929C-4ED6-AF0A-F7E80E645BA2}" srcOrd="1" destOrd="0" presId="urn:microsoft.com/office/officeart/2005/8/layout/arrow3"/>
    <dgm:cxn modelId="{13F88D5E-3D18-4CBF-8677-6444F538E707}" type="presParOf" srcId="{E24E7D00-F7A1-4247-880E-DD382115230A}" destId="{E0AB92D1-8C47-41DC-8D9A-D60DFBB73BD2}" srcOrd="2" destOrd="0" presId="urn:microsoft.com/office/officeart/2005/8/layout/arrow3"/>
    <dgm:cxn modelId="{2F929072-CE55-497C-9938-6130355E3765}" type="presParOf" srcId="{E24E7D00-F7A1-4247-880E-DD382115230A}" destId="{F512DA5A-01D0-46E8-8F95-B92BD16EA697}" srcOrd="3" destOrd="0" presId="urn:microsoft.com/office/officeart/2005/8/layout/arrow3"/>
    <dgm:cxn modelId="{75117CDB-9EA2-435B-A9F5-0E8BE1763F4D}" type="presParOf" srcId="{E24E7D00-F7A1-4247-880E-DD382115230A}" destId="{36321E25-6291-44DE-A701-090C55AC7A2C}" srcOrd="4" destOrd="0" presId="urn:microsoft.com/office/officeart/2005/8/layout/arrow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EDAF75-A7D4-4AF7-87EC-462580951007}" type="doc">
      <dgm:prSet loTypeId="urn:microsoft.com/office/officeart/2005/8/layout/arrow3" loCatId="relationship" qsTypeId="urn:microsoft.com/office/officeart/2005/8/quickstyle/simple3" qsCatId="simple" csTypeId="urn:microsoft.com/office/officeart/2005/8/colors/colorful5" csCatId="colorful" phldr="1"/>
      <dgm:spPr/>
      <dgm:t>
        <a:bodyPr/>
        <a:lstStyle/>
        <a:p>
          <a:endParaRPr lang="nb-NO"/>
        </a:p>
      </dgm:t>
    </dgm:pt>
    <dgm:pt modelId="{DF3B1D47-7459-4941-948C-8FFF7BFF6C8A}">
      <dgm:prSet phldrT="[Tekst]" custT="1"/>
      <dgm:spPr/>
      <dgm:t>
        <a:bodyPr/>
        <a:lstStyle/>
        <a:p>
          <a:r>
            <a:rPr lang="nb-NO" sz="1800" b="1" dirty="0" smtClean="0">
              <a:solidFill>
                <a:schemeClr val="tx1">
                  <a:lumMod val="75000"/>
                  <a:lumOff val="25000"/>
                </a:schemeClr>
              </a:solidFill>
            </a:rPr>
            <a:t>Han trenger medisiner</a:t>
          </a:r>
        </a:p>
      </dgm:t>
    </dgm:pt>
    <dgm:pt modelId="{EECA12AA-9B36-4076-BD34-7E3C6FFB6C9A}" type="parTrans" cxnId="{B6CE3F78-DC58-4A2D-939B-B2D0D2F48CE6}">
      <dgm:prSet/>
      <dgm:spPr/>
      <dgm:t>
        <a:bodyPr/>
        <a:lstStyle/>
        <a:p>
          <a:endParaRPr lang="nb-NO" sz="1800" b="1"/>
        </a:p>
      </dgm:t>
    </dgm:pt>
    <dgm:pt modelId="{A27BD15F-2900-417F-A44C-D1D41C272909}" type="sibTrans" cxnId="{B6CE3F78-DC58-4A2D-939B-B2D0D2F48CE6}">
      <dgm:prSet/>
      <dgm:spPr/>
      <dgm:t>
        <a:bodyPr/>
        <a:lstStyle/>
        <a:p>
          <a:endParaRPr lang="nb-NO" sz="1800" b="1"/>
        </a:p>
      </dgm:t>
    </dgm:pt>
    <dgm:pt modelId="{C412E858-F9CE-4B40-9E23-C3A30434832C}">
      <dgm:prSet phldrT="[Tekst]" custT="1"/>
      <dgm:spPr/>
      <dgm:t>
        <a:bodyPr/>
        <a:lstStyle/>
        <a:p>
          <a:r>
            <a:rPr lang="nb-NO" sz="1800" b="1" dirty="0" smtClean="0">
              <a:solidFill>
                <a:schemeClr val="tx1">
                  <a:lumMod val="75000"/>
                  <a:lumOff val="25000"/>
                </a:schemeClr>
              </a:solidFill>
            </a:rPr>
            <a:t>Han fortjener medisiner</a:t>
          </a:r>
          <a:endParaRPr lang="nb-NO" sz="1800" b="1" dirty="0">
            <a:solidFill>
              <a:schemeClr val="tx1">
                <a:lumMod val="75000"/>
                <a:lumOff val="25000"/>
              </a:schemeClr>
            </a:solidFill>
          </a:endParaRPr>
        </a:p>
      </dgm:t>
    </dgm:pt>
    <dgm:pt modelId="{3CE60EF5-7CBB-4011-8DF1-F54DC1C4C060}" type="parTrans" cxnId="{B3E1FB6C-E1DD-4777-BC3F-766250F97456}">
      <dgm:prSet/>
      <dgm:spPr/>
      <dgm:t>
        <a:bodyPr/>
        <a:lstStyle/>
        <a:p>
          <a:endParaRPr lang="nb-NO" sz="1800" b="1"/>
        </a:p>
      </dgm:t>
    </dgm:pt>
    <dgm:pt modelId="{F41962CC-2DF6-4547-8ED8-ED29757F36A2}" type="sibTrans" cxnId="{B3E1FB6C-E1DD-4777-BC3F-766250F97456}">
      <dgm:prSet/>
      <dgm:spPr/>
      <dgm:t>
        <a:bodyPr/>
        <a:lstStyle/>
        <a:p>
          <a:endParaRPr lang="nb-NO" sz="1800" b="1"/>
        </a:p>
      </dgm:t>
    </dgm:pt>
    <dgm:pt modelId="{E24E7D00-F7A1-4247-880E-DD382115230A}" type="pres">
      <dgm:prSet presAssocID="{55EDAF75-A7D4-4AF7-87EC-462580951007}" presName="compositeShape" presStyleCnt="0">
        <dgm:presLayoutVars>
          <dgm:chMax val="2"/>
          <dgm:dir/>
          <dgm:resizeHandles val="exact"/>
        </dgm:presLayoutVars>
      </dgm:prSet>
      <dgm:spPr/>
      <dgm:t>
        <a:bodyPr/>
        <a:lstStyle/>
        <a:p>
          <a:endParaRPr lang="nb-NO"/>
        </a:p>
      </dgm:t>
    </dgm:pt>
    <dgm:pt modelId="{811CE546-623C-4BC2-9A79-73E4E6C73D00}" type="pres">
      <dgm:prSet presAssocID="{55EDAF75-A7D4-4AF7-87EC-462580951007}" presName="divider" presStyleLbl="fgShp" presStyleIdx="0" presStyleCnt="1"/>
      <dgm:spPr/>
    </dgm:pt>
    <dgm:pt modelId="{76CF05B7-929C-4ED6-AF0A-F7E80E645BA2}" type="pres">
      <dgm:prSet presAssocID="{DF3B1D47-7459-4941-948C-8FFF7BFF6C8A}" presName="downArrow" presStyleLbl="node1" presStyleIdx="0" presStyleCnt="2"/>
      <dgm:spPr/>
    </dgm:pt>
    <dgm:pt modelId="{E0AB92D1-8C47-41DC-8D9A-D60DFBB73BD2}" type="pres">
      <dgm:prSet presAssocID="{DF3B1D47-7459-4941-948C-8FFF7BFF6C8A}" presName="downArrowText" presStyleLbl="revTx" presStyleIdx="0" presStyleCnt="2">
        <dgm:presLayoutVars>
          <dgm:bulletEnabled val="1"/>
        </dgm:presLayoutVars>
      </dgm:prSet>
      <dgm:spPr/>
      <dgm:t>
        <a:bodyPr/>
        <a:lstStyle/>
        <a:p>
          <a:endParaRPr lang="nb-NO"/>
        </a:p>
      </dgm:t>
    </dgm:pt>
    <dgm:pt modelId="{F512DA5A-01D0-46E8-8F95-B92BD16EA697}" type="pres">
      <dgm:prSet presAssocID="{C412E858-F9CE-4B40-9E23-C3A30434832C}" presName="upArrow" presStyleLbl="node1" presStyleIdx="1" presStyleCnt="2"/>
      <dgm:spPr/>
    </dgm:pt>
    <dgm:pt modelId="{36321E25-6291-44DE-A701-090C55AC7A2C}" type="pres">
      <dgm:prSet presAssocID="{C412E858-F9CE-4B40-9E23-C3A30434832C}" presName="upArrowText" presStyleLbl="revTx" presStyleIdx="1" presStyleCnt="2">
        <dgm:presLayoutVars>
          <dgm:bulletEnabled val="1"/>
        </dgm:presLayoutVars>
      </dgm:prSet>
      <dgm:spPr/>
      <dgm:t>
        <a:bodyPr/>
        <a:lstStyle/>
        <a:p>
          <a:endParaRPr lang="nb-NO"/>
        </a:p>
      </dgm:t>
    </dgm:pt>
  </dgm:ptLst>
  <dgm:cxnLst>
    <dgm:cxn modelId="{B6CE3F78-DC58-4A2D-939B-B2D0D2F48CE6}" srcId="{55EDAF75-A7D4-4AF7-87EC-462580951007}" destId="{DF3B1D47-7459-4941-948C-8FFF7BFF6C8A}" srcOrd="0" destOrd="0" parTransId="{EECA12AA-9B36-4076-BD34-7E3C6FFB6C9A}" sibTransId="{A27BD15F-2900-417F-A44C-D1D41C272909}"/>
    <dgm:cxn modelId="{C159BA14-7D25-402C-84CC-CEF4E998C43B}" type="presOf" srcId="{DF3B1D47-7459-4941-948C-8FFF7BFF6C8A}" destId="{E0AB92D1-8C47-41DC-8D9A-D60DFBB73BD2}" srcOrd="0" destOrd="0" presId="urn:microsoft.com/office/officeart/2005/8/layout/arrow3"/>
    <dgm:cxn modelId="{B3E1FB6C-E1DD-4777-BC3F-766250F97456}" srcId="{55EDAF75-A7D4-4AF7-87EC-462580951007}" destId="{C412E858-F9CE-4B40-9E23-C3A30434832C}" srcOrd="1" destOrd="0" parTransId="{3CE60EF5-7CBB-4011-8DF1-F54DC1C4C060}" sibTransId="{F41962CC-2DF6-4547-8ED8-ED29757F36A2}"/>
    <dgm:cxn modelId="{F0A98214-3C6E-41BB-B496-92C2B6593AB4}" type="presOf" srcId="{55EDAF75-A7D4-4AF7-87EC-462580951007}" destId="{E24E7D00-F7A1-4247-880E-DD382115230A}" srcOrd="0" destOrd="0" presId="urn:microsoft.com/office/officeart/2005/8/layout/arrow3"/>
    <dgm:cxn modelId="{4C34D795-DC66-4DC1-8FA7-427EDCF38B00}" type="presOf" srcId="{C412E858-F9CE-4B40-9E23-C3A30434832C}" destId="{36321E25-6291-44DE-A701-090C55AC7A2C}" srcOrd="0" destOrd="0" presId="urn:microsoft.com/office/officeart/2005/8/layout/arrow3"/>
    <dgm:cxn modelId="{BE61D3D6-3D06-44A9-8039-DD50F20F258D}" type="presParOf" srcId="{E24E7D00-F7A1-4247-880E-DD382115230A}" destId="{811CE546-623C-4BC2-9A79-73E4E6C73D00}" srcOrd="0" destOrd="0" presId="urn:microsoft.com/office/officeart/2005/8/layout/arrow3"/>
    <dgm:cxn modelId="{0D09A7DD-DED8-428C-AABC-0A651D0A6560}" type="presParOf" srcId="{E24E7D00-F7A1-4247-880E-DD382115230A}" destId="{76CF05B7-929C-4ED6-AF0A-F7E80E645BA2}" srcOrd="1" destOrd="0" presId="urn:microsoft.com/office/officeart/2005/8/layout/arrow3"/>
    <dgm:cxn modelId="{13F88D5E-3D18-4CBF-8677-6444F538E707}" type="presParOf" srcId="{E24E7D00-F7A1-4247-880E-DD382115230A}" destId="{E0AB92D1-8C47-41DC-8D9A-D60DFBB73BD2}" srcOrd="2" destOrd="0" presId="urn:microsoft.com/office/officeart/2005/8/layout/arrow3"/>
    <dgm:cxn modelId="{2F929072-CE55-497C-9938-6130355E3765}" type="presParOf" srcId="{E24E7D00-F7A1-4247-880E-DD382115230A}" destId="{F512DA5A-01D0-46E8-8F95-B92BD16EA697}" srcOrd="3" destOrd="0" presId="urn:microsoft.com/office/officeart/2005/8/layout/arrow3"/>
    <dgm:cxn modelId="{75117CDB-9EA2-435B-A9F5-0E8BE1763F4D}" type="presParOf" srcId="{E24E7D00-F7A1-4247-880E-DD382115230A}" destId="{36321E25-6291-44DE-A701-090C55AC7A2C}" srcOrd="4" destOrd="0" presId="urn:microsoft.com/office/officeart/2005/8/layout/arrow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0BC66E-C8BC-4963-8DAA-DBA85AA0090E}">
      <dsp:nvSpPr>
        <dsp:cNvPr id="0" name=""/>
        <dsp:cNvSpPr/>
      </dsp:nvSpPr>
      <dsp:spPr>
        <a:xfrm>
          <a:off x="1111995" y="1662"/>
          <a:ext cx="2277919" cy="156948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EFC22-5742-41D1-9EB5-36E4D52140B7}">
      <dsp:nvSpPr>
        <dsp:cNvPr id="0" name=""/>
        <dsp:cNvSpPr/>
      </dsp:nvSpPr>
      <dsp:spPr>
        <a:xfrm>
          <a:off x="1111995" y="1571149"/>
          <a:ext cx="2277919" cy="84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b-NO" sz="1800" kern="1200" dirty="0" smtClean="0">
              <a:solidFill>
                <a:srgbClr val="404040"/>
              </a:solidFill>
              <a:latin typeface="Arial" panose="020B0604020202020204" pitchFamily="34" charset="0"/>
              <a:cs typeface="Arial" panose="020B0604020202020204" pitchFamily="34" charset="0"/>
            </a:rPr>
            <a:t>Se hele mennesket</a:t>
          </a:r>
          <a:endParaRPr lang="nb-NO" sz="1800" kern="1200" dirty="0">
            <a:solidFill>
              <a:srgbClr val="404040"/>
            </a:solidFill>
            <a:latin typeface="Arial" panose="020B0604020202020204" pitchFamily="34" charset="0"/>
            <a:cs typeface="Arial" panose="020B0604020202020204" pitchFamily="34" charset="0"/>
          </a:endParaRPr>
        </a:p>
      </dsp:txBody>
      <dsp:txXfrm>
        <a:off x="1111995" y="1571149"/>
        <a:ext cx="2277919" cy="845108"/>
      </dsp:txXfrm>
    </dsp:sp>
    <dsp:sp modelId="{5D2FB864-7DF1-4548-B38E-1602F69CBF44}">
      <dsp:nvSpPr>
        <dsp:cNvPr id="0" name=""/>
        <dsp:cNvSpPr/>
      </dsp:nvSpPr>
      <dsp:spPr>
        <a:xfrm>
          <a:off x="3617802" y="1662"/>
          <a:ext cx="2277919" cy="1569486"/>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42A83-BC9F-43A8-8EA7-344219DA2157}">
      <dsp:nvSpPr>
        <dsp:cNvPr id="0" name=""/>
        <dsp:cNvSpPr/>
      </dsp:nvSpPr>
      <dsp:spPr>
        <a:xfrm>
          <a:off x="3617802" y="1571149"/>
          <a:ext cx="2277919" cy="84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b-NO" sz="1800" kern="1200" dirty="0" smtClean="0">
              <a:solidFill>
                <a:srgbClr val="404040"/>
              </a:solidFill>
              <a:latin typeface="Arial" panose="020B0604020202020204" pitchFamily="34" charset="0"/>
              <a:cs typeface="Arial" panose="020B0604020202020204" pitchFamily="34" charset="0"/>
            </a:rPr>
            <a:t>Samarbeid og samhandling</a:t>
          </a:r>
          <a:endParaRPr lang="nb-NO" sz="1800" kern="1200" dirty="0">
            <a:solidFill>
              <a:srgbClr val="404040"/>
            </a:solidFill>
            <a:latin typeface="Arial" panose="020B0604020202020204" pitchFamily="34" charset="0"/>
            <a:cs typeface="Arial" panose="020B0604020202020204" pitchFamily="34" charset="0"/>
          </a:endParaRPr>
        </a:p>
      </dsp:txBody>
      <dsp:txXfrm>
        <a:off x="3617802" y="1571149"/>
        <a:ext cx="2277919" cy="845108"/>
      </dsp:txXfrm>
    </dsp:sp>
    <dsp:sp modelId="{8DBFD083-11A7-4EFD-A51C-D954C71EA1CA}">
      <dsp:nvSpPr>
        <dsp:cNvPr id="0" name=""/>
        <dsp:cNvSpPr/>
      </dsp:nvSpPr>
      <dsp:spPr>
        <a:xfrm>
          <a:off x="1111995" y="2644049"/>
          <a:ext cx="2277919" cy="1569486"/>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27380-54FE-4FCB-AF80-CC2239BFC160}">
      <dsp:nvSpPr>
        <dsp:cNvPr id="0" name=""/>
        <dsp:cNvSpPr/>
      </dsp:nvSpPr>
      <dsp:spPr>
        <a:xfrm>
          <a:off x="1111995" y="4213536"/>
          <a:ext cx="2277919" cy="84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b-NO" sz="1800" kern="1200" dirty="0" smtClean="0">
              <a:solidFill>
                <a:srgbClr val="404040"/>
              </a:solidFill>
              <a:latin typeface="Arial" panose="020B0604020202020204" pitchFamily="34" charset="0"/>
              <a:cs typeface="Arial" panose="020B0604020202020204" pitchFamily="34" charset="0"/>
            </a:rPr>
            <a:t>LAR-legemidler</a:t>
          </a:r>
          <a:endParaRPr lang="nb-NO" sz="1800" kern="1200" dirty="0">
            <a:solidFill>
              <a:srgbClr val="404040"/>
            </a:solidFill>
            <a:latin typeface="Arial" panose="020B0604020202020204" pitchFamily="34" charset="0"/>
            <a:cs typeface="Arial" panose="020B0604020202020204" pitchFamily="34" charset="0"/>
          </a:endParaRPr>
        </a:p>
      </dsp:txBody>
      <dsp:txXfrm>
        <a:off x="1111995" y="4213536"/>
        <a:ext cx="2277919" cy="845108"/>
      </dsp:txXfrm>
    </dsp:sp>
    <dsp:sp modelId="{D93DB4EF-0779-45DA-B24B-6CA450AD9944}">
      <dsp:nvSpPr>
        <dsp:cNvPr id="0" name=""/>
        <dsp:cNvSpPr/>
      </dsp:nvSpPr>
      <dsp:spPr>
        <a:xfrm>
          <a:off x="3617802" y="2644049"/>
          <a:ext cx="2277919" cy="1569486"/>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569C3-00D7-4370-A3DF-F7E0A94A75BC}">
      <dsp:nvSpPr>
        <dsp:cNvPr id="0" name=""/>
        <dsp:cNvSpPr/>
      </dsp:nvSpPr>
      <dsp:spPr>
        <a:xfrm>
          <a:off x="3617802" y="4213536"/>
          <a:ext cx="2277919" cy="845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b-NO" sz="1800" kern="1200" dirty="0" smtClean="0">
              <a:solidFill>
                <a:srgbClr val="404040"/>
              </a:solidFill>
              <a:latin typeface="Arial" panose="020B0604020202020204" pitchFamily="34" charset="0"/>
              <a:cs typeface="Arial" panose="020B0604020202020204" pitchFamily="34" charset="0"/>
            </a:rPr>
            <a:t>Brukermedvirkning</a:t>
          </a:r>
          <a:endParaRPr lang="nb-NO" sz="1800" kern="1200" dirty="0">
            <a:solidFill>
              <a:srgbClr val="404040"/>
            </a:solidFill>
            <a:latin typeface="Arial" panose="020B0604020202020204" pitchFamily="34" charset="0"/>
            <a:cs typeface="Arial" panose="020B0604020202020204" pitchFamily="34" charset="0"/>
          </a:endParaRPr>
        </a:p>
      </dsp:txBody>
      <dsp:txXfrm>
        <a:off x="3617802" y="4213536"/>
        <a:ext cx="2277919" cy="8451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CE546-623C-4BC2-9A79-73E4E6C73D00}">
      <dsp:nvSpPr>
        <dsp:cNvPr id="0" name=""/>
        <dsp:cNvSpPr/>
      </dsp:nvSpPr>
      <dsp:spPr>
        <a:xfrm rot="21300000">
          <a:off x="144905" y="1011351"/>
          <a:ext cx="5807525" cy="508092"/>
        </a:xfrm>
        <a:prstGeom prst="mathMinus">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6CF05B7-929C-4ED6-AF0A-F7E80E645BA2}">
      <dsp:nvSpPr>
        <dsp:cNvPr id="0" name=""/>
        <dsp:cNvSpPr/>
      </dsp:nvSpPr>
      <dsp:spPr>
        <a:xfrm>
          <a:off x="731680" y="126539"/>
          <a:ext cx="1829200" cy="1012318"/>
        </a:xfrm>
        <a:prstGeom prst="downArrow">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AB92D1-8C47-41DC-8D9A-D60DFBB73BD2}">
      <dsp:nvSpPr>
        <dsp:cNvPr id="0" name=""/>
        <dsp:cNvSpPr/>
      </dsp:nvSpPr>
      <dsp:spPr>
        <a:xfrm>
          <a:off x="3231588" y="0"/>
          <a:ext cx="1951147" cy="106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b-NO" sz="1800" b="1" kern="1200" dirty="0" smtClean="0">
              <a:solidFill>
                <a:schemeClr val="tx1">
                  <a:lumMod val="75000"/>
                  <a:lumOff val="25000"/>
                </a:schemeClr>
              </a:solidFill>
            </a:rPr>
            <a:t>Hun underrapporterer rusmiddelbruk</a:t>
          </a:r>
        </a:p>
      </dsp:txBody>
      <dsp:txXfrm>
        <a:off x="3231588" y="0"/>
        <a:ext cx="1951147" cy="1062934"/>
      </dsp:txXfrm>
    </dsp:sp>
    <dsp:sp modelId="{F512DA5A-01D0-46E8-8F95-B92BD16EA697}">
      <dsp:nvSpPr>
        <dsp:cNvPr id="0" name=""/>
        <dsp:cNvSpPr/>
      </dsp:nvSpPr>
      <dsp:spPr>
        <a:xfrm>
          <a:off x="3536454" y="1391937"/>
          <a:ext cx="1829200" cy="1012318"/>
        </a:xfrm>
        <a:prstGeom prst="upArrow">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321E25-6291-44DE-A701-090C55AC7A2C}">
      <dsp:nvSpPr>
        <dsp:cNvPr id="0" name=""/>
        <dsp:cNvSpPr/>
      </dsp:nvSpPr>
      <dsp:spPr>
        <a:xfrm>
          <a:off x="914600" y="1467861"/>
          <a:ext cx="1951147" cy="106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b-NO" sz="1800" b="1" kern="1200" dirty="0" smtClean="0">
              <a:solidFill>
                <a:schemeClr val="tx1">
                  <a:lumMod val="75000"/>
                  <a:lumOff val="25000"/>
                </a:schemeClr>
              </a:solidFill>
            </a:rPr>
            <a:t>Hun lyver om rusmiddelbruk</a:t>
          </a:r>
          <a:endParaRPr lang="nb-NO" sz="1800" b="1" kern="1200" dirty="0">
            <a:solidFill>
              <a:schemeClr val="tx1">
                <a:lumMod val="75000"/>
                <a:lumOff val="25000"/>
              </a:schemeClr>
            </a:solidFill>
          </a:endParaRPr>
        </a:p>
      </dsp:txBody>
      <dsp:txXfrm>
        <a:off x="914600" y="1467861"/>
        <a:ext cx="1951147" cy="10629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1CE546-623C-4BC2-9A79-73E4E6C73D00}">
      <dsp:nvSpPr>
        <dsp:cNvPr id="0" name=""/>
        <dsp:cNvSpPr/>
      </dsp:nvSpPr>
      <dsp:spPr>
        <a:xfrm rot="21300000">
          <a:off x="144905" y="1011351"/>
          <a:ext cx="5807525" cy="508092"/>
        </a:xfrm>
        <a:prstGeom prst="mathMinus">
          <a:avLst/>
        </a:prstGeom>
        <a:gradFill rotWithShape="0">
          <a:gsLst>
            <a:gs pos="0">
              <a:schemeClr val="accent5">
                <a:tint val="40000"/>
                <a:hueOff val="0"/>
                <a:satOff val="0"/>
                <a:lumOff val="0"/>
                <a:alphaOff val="0"/>
                <a:lumMod val="110000"/>
                <a:satMod val="105000"/>
                <a:tint val="67000"/>
              </a:schemeClr>
            </a:gs>
            <a:gs pos="50000">
              <a:schemeClr val="accent5">
                <a:tint val="40000"/>
                <a:hueOff val="0"/>
                <a:satOff val="0"/>
                <a:lumOff val="0"/>
                <a:alphaOff val="0"/>
                <a:lumMod val="105000"/>
                <a:satMod val="103000"/>
                <a:tint val="73000"/>
              </a:schemeClr>
            </a:gs>
            <a:gs pos="100000">
              <a:schemeClr val="accent5">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76CF05B7-929C-4ED6-AF0A-F7E80E645BA2}">
      <dsp:nvSpPr>
        <dsp:cNvPr id="0" name=""/>
        <dsp:cNvSpPr/>
      </dsp:nvSpPr>
      <dsp:spPr>
        <a:xfrm>
          <a:off x="731680" y="126539"/>
          <a:ext cx="1829200" cy="1012318"/>
        </a:xfrm>
        <a:prstGeom prst="downArrow">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0AB92D1-8C47-41DC-8D9A-D60DFBB73BD2}">
      <dsp:nvSpPr>
        <dsp:cNvPr id="0" name=""/>
        <dsp:cNvSpPr/>
      </dsp:nvSpPr>
      <dsp:spPr>
        <a:xfrm>
          <a:off x="3231588" y="0"/>
          <a:ext cx="1951147" cy="106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b-NO" sz="1800" b="1" kern="1200" dirty="0" smtClean="0">
              <a:solidFill>
                <a:schemeClr val="tx1">
                  <a:lumMod val="75000"/>
                  <a:lumOff val="25000"/>
                </a:schemeClr>
              </a:solidFill>
            </a:rPr>
            <a:t>Han trenger medisiner</a:t>
          </a:r>
        </a:p>
      </dsp:txBody>
      <dsp:txXfrm>
        <a:off x="3231588" y="0"/>
        <a:ext cx="1951147" cy="1062934"/>
      </dsp:txXfrm>
    </dsp:sp>
    <dsp:sp modelId="{F512DA5A-01D0-46E8-8F95-B92BD16EA697}">
      <dsp:nvSpPr>
        <dsp:cNvPr id="0" name=""/>
        <dsp:cNvSpPr/>
      </dsp:nvSpPr>
      <dsp:spPr>
        <a:xfrm>
          <a:off x="3536454" y="1391937"/>
          <a:ext cx="1829200" cy="1012318"/>
        </a:xfrm>
        <a:prstGeom prst="upArrow">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6321E25-6291-44DE-A701-090C55AC7A2C}">
      <dsp:nvSpPr>
        <dsp:cNvPr id="0" name=""/>
        <dsp:cNvSpPr/>
      </dsp:nvSpPr>
      <dsp:spPr>
        <a:xfrm>
          <a:off x="914600" y="1467861"/>
          <a:ext cx="1951147" cy="1062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nb-NO" sz="1800" b="1" kern="1200" dirty="0" smtClean="0">
              <a:solidFill>
                <a:schemeClr val="tx1">
                  <a:lumMod val="75000"/>
                  <a:lumOff val="25000"/>
                </a:schemeClr>
              </a:solidFill>
            </a:rPr>
            <a:t>Han fortjener medisiner</a:t>
          </a:r>
          <a:endParaRPr lang="nb-NO" sz="1800" b="1" kern="1200" dirty="0">
            <a:solidFill>
              <a:schemeClr val="tx1">
                <a:lumMod val="75000"/>
                <a:lumOff val="25000"/>
              </a:schemeClr>
            </a:solidFill>
          </a:endParaRPr>
        </a:p>
      </dsp:txBody>
      <dsp:txXfrm>
        <a:off x="914600" y="1467861"/>
        <a:ext cx="1951147" cy="106293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nb-NO"/>
          </a:p>
        </p:txBody>
      </p:sp>
      <p:sp>
        <p:nvSpPr>
          <p:cNvPr id="3" name="Plassholder for dato 2"/>
          <p:cNvSpPr>
            <a:spLocks noGrp="1"/>
          </p:cNvSpPr>
          <p:nvPr>
            <p:ph type="dt" sz="quarter" idx="1"/>
          </p:nvPr>
        </p:nvSpPr>
        <p:spPr>
          <a:xfrm>
            <a:off x="3809079" y="0"/>
            <a:ext cx="2914015" cy="490409"/>
          </a:xfrm>
          <a:prstGeom prst="rect">
            <a:avLst/>
          </a:prstGeom>
        </p:spPr>
        <p:txBody>
          <a:bodyPr vert="horz" lIns="91861" tIns="45930" rIns="91861" bIns="45930" rtlCol="0"/>
          <a:lstStyle>
            <a:lvl1pPr algn="r">
              <a:defRPr sz="1200"/>
            </a:lvl1pPr>
          </a:lstStyle>
          <a:p>
            <a:fld id="{4974AB6C-FD22-4093-883B-20D1C17BC8C0}" type="datetimeFigureOut">
              <a:rPr lang="nb-NO" smtClean="0"/>
              <a:t>26.11.2024</a:t>
            </a:fld>
            <a:endParaRPr lang="nb-NO"/>
          </a:p>
        </p:txBody>
      </p:sp>
      <p:sp>
        <p:nvSpPr>
          <p:cNvPr id="4" name="Plassholder for bunntekst 3"/>
          <p:cNvSpPr>
            <a:spLocks noGrp="1"/>
          </p:cNvSpPr>
          <p:nvPr>
            <p:ph type="ftr" sz="quarter" idx="2"/>
          </p:nvPr>
        </p:nvSpPr>
        <p:spPr>
          <a:xfrm>
            <a:off x="0" y="9283831"/>
            <a:ext cx="2914015" cy="490408"/>
          </a:xfrm>
          <a:prstGeom prst="rect">
            <a:avLst/>
          </a:prstGeom>
        </p:spPr>
        <p:txBody>
          <a:bodyPr vert="horz" lIns="91861" tIns="45930" rIns="91861" bIns="4593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09079" y="9283831"/>
            <a:ext cx="2914015" cy="490408"/>
          </a:xfrm>
          <a:prstGeom prst="rect">
            <a:avLst/>
          </a:prstGeom>
        </p:spPr>
        <p:txBody>
          <a:bodyPr vert="horz" lIns="91861" tIns="45930" rIns="91861" bIns="45930" rtlCol="0" anchor="b"/>
          <a:lstStyle>
            <a:lvl1pPr algn="r">
              <a:defRPr sz="1200"/>
            </a:lvl1pPr>
          </a:lstStyle>
          <a:p>
            <a:fld id="{9FF37487-4DB2-4AD5-AA69-8384B28933B9}" type="slidenum">
              <a:rPr lang="nb-NO" smtClean="0"/>
              <a:t>‹#›</a:t>
            </a:fld>
            <a:endParaRPr lang="nb-NO"/>
          </a:p>
        </p:txBody>
      </p:sp>
    </p:spTree>
    <p:extLst>
      <p:ext uri="{BB962C8B-B14F-4D97-AF65-F5344CB8AC3E}">
        <p14:creationId xmlns:p14="http://schemas.microsoft.com/office/powerpoint/2010/main" val="2415125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4015" cy="490409"/>
          </a:xfrm>
          <a:prstGeom prst="rect">
            <a:avLst/>
          </a:prstGeom>
        </p:spPr>
        <p:txBody>
          <a:bodyPr vert="horz" lIns="91861" tIns="45930" rIns="91861" bIns="45930" rtlCol="0"/>
          <a:lstStyle>
            <a:lvl1pPr algn="l">
              <a:defRPr sz="1200"/>
            </a:lvl1pPr>
          </a:lstStyle>
          <a:p>
            <a:endParaRPr lang="nb-NO"/>
          </a:p>
        </p:txBody>
      </p:sp>
      <p:sp>
        <p:nvSpPr>
          <p:cNvPr id="3" name="Plassholder for dato 2"/>
          <p:cNvSpPr>
            <a:spLocks noGrp="1"/>
          </p:cNvSpPr>
          <p:nvPr>
            <p:ph type="dt" idx="1"/>
          </p:nvPr>
        </p:nvSpPr>
        <p:spPr>
          <a:xfrm>
            <a:off x="3809079" y="0"/>
            <a:ext cx="2914015" cy="490409"/>
          </a:xfrm>
          <a:prstGeom prst="rect">
            <a:avLst/>
          </a:prstGeom>
        </p:spPr>
        <p:txBody>
          <a:bodyPr vert="horz" lIns="91861" tIns="45930" rIns="91861" bIns="45930" rtlCol="0"/>
          <a:lstStyle>
            <a:lvl1pPr algn="r">
              <a:defRPr sz="1200"/>
            </a:lvl1pPr>
          </a:lstStyle>
          <a:p>
            <a:fld id="{E4D16140-2B9B-4671-BA25-E8A3339A70D3}" type="datetimeFigureOut">
              <a:rPr lang="nb-NO" smtClean="0"/>
              <a:t>26.11.2024</a:t>
            </a:fld>
            <a:endParaRPr lang="nb-NO"/>
          </a:p>
        </p:txBody>
      </p:sp>
      <p:sp>
        <p:nvSpPr>
          <p:cNvPr id="4" name="Plassholder for lysbil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861" tIns="45930" rIns="91861" bIns="45930" rtlCol="0" anchor="ctr"/>
          <a:lstStyle/>
          <a:p>
            <a:endParaRPr lang="nb-NO"/>
          </a:p>
        </p:txBody>
      </p:sp>
      <p:sp>
        <p:nvSpPr>
          <p:cNvPr id="5" name="Plassholder for notater 4"/>
          <p:cNvSpPr>
            <a:spLocks noGrp="1"/>
          </p:cNvSpPr>
          <p:nvPr>
            <p:ph type="body" sz="quarter" idx="3"/>
          </p:nvPr>
        </p:nvSpPr>
        <p:spPr>
          <a:xfrm>
            <a:off x="672465" y="4703852"/>
            <a:ext cx="5379720" cy="3848606"/>
          </a:xfrm>
          <a:prstGeom prst="rect">
            <a:avLst/>
          </a:prstGeom>
        </p:spPr>
        <p:txBody>
          <a:bodyPr vert="horz" lIns="91861" tIns="45930" rIns="91861" bIns="4593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283831"/>
            <a:ext cx="2914015" cy="490408"/>
          </a:xfrm>
          <a:prstGeom prst="rect">
            <a:avLst/>
          </a:prstGeom>
        </p:spPr>
        <p:txBody>
          <a:bodyPr vert="horz" lIns="91861" tIns="45930" rIns="91861" bIns="4593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09079" y="9283831"/>
            <a:ext cx="2914015" cy="490408"/>
          </a:xfrm>
          <a:prstGeom prst="rect">
            <a:avLst/>
          </a:prstGeom>
        </p:spPr>
        <p:txBody>
          <a:bodyPr vert="horz" lIns="91861" tIns="45930" rIns="91861" bIns="45930" rtlCol="0" anchor="b"/>
          <a:lstStyle>
            <a:lvl1pPr algn="r">
              <a:defRPr sz="1200"/>
            </a:lvl1pPr>
          </a:lstStyle>
          <a:p>
            <a:fld id="{F51DA6BC-6BDB-44F3-AB2D-C58AE59FC4EA}" type="slidenum">
              <a:rPr lang="nb-NO" smtClean="0"/>
              <a:t>‹#›</a:t>
            </a:fld>
            <a:endParaRPr lang="nb-NO"/>
          </a:p>
        </p:txBody>
      </p:sp>
    </p:spTree>
    <p:extLst>
      <p:ext uri="{BB962C8B-B14F-4D97-AF65-F5344CB8AC3E}">
        <p14:creationId xmlns:p14="http://schemas.microsoft.com/office/powerpoint/2010/main" val="175904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a:t>
            </a:fld>
            <a:endParaRPr lang="nb-NO"/>
          </a:p>
        </p:txBody>
      </p:sp>
    </p:spTree>
    <p:extLst>
      <p:ext uri="{BB962C8B-B14F-4D97-AF65-F5344CB8AC3E}">
        <p14:creationId xmlns:p14="http://schemas.microsoft.com/office/powerpoint/2010/main" val="1843597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18</a:t>
            </a:fld>
            <a:endParaRPr lang="nb-NO"/>
          </a:p>
        </p:txBody>
      </p:sp>
    </p:spTree>
    <p:extLst>
      <p:ext uri="{BB962C8B-B14F-4D97-AF65-F5344CB8AC3E}">
        <p14:creationId xmlns:p14="http://schemas.microsoft.com/office/powerpoint/2010/main" val="2133496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20</a:t>
            </a:fld>
            <a:endParaRPr lang="nb-NO"/>
          </a:p>
        </p:txBody>
      </p:sp>
    </p:spTree>
    <p:extLst>
      <p:ext uri="{BB962C8B-B14F-4D97-AF65-F5344CB8AC3E}">
        <p14:creationId xmlns:p14="http://schemas.microsoft.com/office/powerpoint/2010/main" val="310615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22</a:t>
            </a:fld>
            <a:endParaRPr lang="nb-NO"/>
          </a:p>
        </p:txBody>
      </p:sp>
    </p:spTree>
    <p:extLst>
      <p:ext uri="{BB962C8B-B14F-4D97-AF65-F5344CB8AC3E}">
        <p14:creationId xmlns:p14="http://schemas.microsoft.com/office/powerpoint/2010/main" val="2098122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23</a:t>
            </a:fld>
            <a:endParaRPr lang="nb-NO"/>
          </a:p>
        </p:txBody>
      </p:sp>
    </p:spTree>
    <p:extLst>
      <p:ext uri="{BB962C8B-B14F-4D97-AF65-F5344CB8AC3E}">
        <p14:creationId xmlns:p14="http://schemas.microsoft.com/office/powerpoint/2010/main" val="2776188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24</a:t>
            </a:fld>
            <a:endParaRPr lang="nb-NO"/>
          </a:p>
        </p:txBody>
      </p:sp>
    </p:spTree>
    <p:extLst>
      <p:ext uri="{BB962C8B-B14F-4D97-AF65-F5344CB8AC3E}">
        <p14:creationId xmlns:p14="http://schemas.microsoft.com/office/powerpoint/2010/main" val="2984862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25</a:t>
            </a:fld>
            <a:endParaRPr lang="nb-NO"/>
          </a:p>
        </p:txBody>
      </p:sp>
    </p:spTree>
    <p:extLst>
      <p:ext uri="{BB962C8B-B14F-4D97-AF65-F5344CB8AC3E}">
        <p14:creationId xmlns:p14="http://schemas.microsoft.com/office/powerpoint/2010/main" val="3873365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26</a:t>
            </a:fld>
            <a:endParaRPr lang="nb-NO"/>
          </a:p>
        </p:txBody>
      </p:sp>
    </p:spTree>
    <p:extLst>
      <p:ext uri="{BB962C8B-B14F-4D97-AF65-F5344CB8AC3E}">
        <p14:creationId xmlns:p14="http://schemas.microsoft.com/office/powerpoint/2010/main" val="1582367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27</a:t>
            </a:fld>
            <a:endParaRPr lang="nb-NO"/>
          </a:p>
        </p:txBody>
      </p:sp>
    </p:spTree>
    <p:extLst>
      <p:ext uri="{BB962C8B-B14F-4D97-AF65-F5344CB8AC3E}">
        <p14:creationId xmlns:p14="http://schemas.microsoft.com/office/powerpoint/2010/main" val="1184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29</a:t>
            </a:fld>
            <a:endParaRPr lang="nb-NO"/>
          </a:p>
        </p:txBody>
      </p:sp>
    </p:spTree>
    <p:extLst>
      <p:ext uri="{BB962C8B-B14F-4D97-AF65-F5344CB8AC3E}">
        <p14:creationId xmlns:p14="http://schemas.microsoft.com/office/powerpoint/2010/main" val="3883711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dirty="0" smtClean="0"/>
          </a:p>
        </p:txBody>
      </p:sp>
      <p:sp>
        <p:nvSpPr>
          <p:cNvPr id="4" name="Plassholder for lysbildenummer 3"/>
          <p:cNvSpPr>
            <a:spLocks noGrp="1"/>
          </p:cNvSpPr>
          <p:nvPr>
            <p:ph type="sldNum" sz="quarter" idx="10"/>
          </p:nvPr>
        </p:nvSpPr>
        <p:spPr/>
        <p:txBody>
          <a:bodyPr/>
          <a:lstStyle/>
          <a:p>
            <a:fld id="{F51DA6BC-6BDB-44F3-AB2D-C58AE59FC4EA}" type="slidenum">
              <a:rPr lang="nb-NO" smtClean="0"/>
              <a:t>30</a:t>
            </a:fld>
            <a:endParaRPr lang="nb-NO"/>
          </a:p>
        </p:txBody>
      </p:sp>
    </p:spTree>
    <p:extLst>
      <p:ext uri="{BB962C8B-B14F-4D97-AF65-F5344CB8AC3E}">
        <p14:creationId xmlns:p14="http://schemas.microsoft.com/office/powerpoint/2010/main" val="3157750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4</a:t>
            </a:fld>
            <a:endParaRPr lang="nb-NO"/>
          </a:p>
        </p:txBody>
      </p:sp>
    </p:spTree>
    <p:extLst>
      <p:ext uri="{BB962C8B-B14F-4D97-AF65-F5344CB8AC3E}">
        <p14:creationId xmlns:p14="http://schemas.microsoft.com/office/powerpoint/2010/main" val="173695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5</a:t>
            </a:fld>
            <a:endParaRPr lang="nb-NO"/>
          </a:p>
        </p:txBody>
      </p:sp>
    </p:spTree>
    <p:extLst>
      <p:ext uri="{BB962C8B-B14F-4D97-AF65-F5344CB8AC3E}">
        <p14:creationId xmlns:p14="http://schemas.microsoft.com/office/powerpoint/2010/main" val="171359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8</a:t>
            </a:fld>
            <a:endParaRPr lang="nb-NO"/>
          </a:p>
        </p:txBody>
      </p:sp>
    </p:spTree>
    <p:extLst>
      <p:ext uri="{BB962C8B-B14F-4D97-AF65-F5344CB8AC3E}">
        <p14:creationId xmlns:p14="http://schemas.microsoft.com/office/powerpoint/2010/main" val="280014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9</a:t>
            </a:fld>
            <a:endParaRPr lang="nb-NO"/>
          </a:p>
        </p:txBody>
      </p:sp>
    </p:spTree>
    <p:extLst>
      <p:ext uri="{BB962C8B-B14F-4D97-AF65-F5344CB8AC3E}">
        <p14:creationId xmlns:p14="http://schemas.microsoft.com/office/powerpoint/2010/main" val="93182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12</a:t>
            </a:fld>
            <a:endParaRPr lang="nb-NO"/>
          </a:p>
        </p:txBody>
      </p:sp>
    </p:spTree>
    <p:extLst>
      <p:ext uri="{BB962C8B-B14F-4D97-AF65-F5344CB8AC3E}">
        <p14:creationId xmlns:p14="http://schemas.microsoft.com/office/powerpoint/2010/main" val="202296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13</a:t>
            </a:fld>
            <a:endParaRPr lang="nb-NO"/>
          </a:p>
        </p:txBody>
      </p:sp>
    </p:spTree>
    <p:extLst>
      <p:ext uri="{BB962C8B-B14F-4D97-AF65-F5344CB8AC3E}">
        <p14:creationId xmlns:p14="http://schemas.microsoft.com/office/powerpoint/2010/main" val="244216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14</a:t>
            </a:fld>
            <a:endParaRPr lang="nb-NO"/>
          </a:p>
        </p:txBody>
      </p:sp>
    </p:spTree>
    <p:extLst>
      <p:ext uri="{BB962C8B-B14F-4D97-AF65-F5344CB8AC3E}">
        <p14:creationId xmlns:p14="http://schemas.microsoft.com/office/powerpoint/2010/main" val="2805750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51DA6BC-6BDB-44F3-AB2D-C58AE59FC4EA}" type="slidenum">
              <a:rPr lang="nb-NO" smtClean="0"/>
              <a:t>17</a:t>
            </a:fld>
            <a:endParaRPr lang="nb-NO"/>
          </a:p>
        </p:txBody>
      </p:sp>
    </p:spTree>
    <p:extLst>
      <p:ext uri="{BB962C8B-B14F-4D97-AF65-F5344CB8AC3E}">
        <p14:creationId xmlns:p14="http://schemas.microsoft.com/office/powerpoint/2010/main" val="1704953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srcRect l="43618" r="55263"/>
          <a:stretch/>
        </p:blipFill>
        <p:spPr>
          <a:xfrm>
            <a:off x="0" y="0"/>
            <a:ext cx="12191999" cy="6713616"/>
          </a:xfrm>
          <a:prstGeom prst="rect">
            <a:avLst/>
          </a:prstGeom>
        </p:spPr>
      </p:pic>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dirty="0" smtClean="0"/>
              <a:t>Klikk for å redigere tittelstil</a:t>
            </a:r>
            <a:endParaRPr lang="nb-NO" dirty="0"/>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15A7E121-5EA5-4D00-9EBE-EECDC0EB242B}" type="datetime1">
              <a:rPr lang="nb-NO" smtClean="0"/>
              <a:t>26.11.2024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153480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61B29A9F-7D28-403D-997E-0DF0BB36A5CE}" type="datetime1">
              <a:rPr lang="nb-NO" smtClean="0"/>
              <a:t>26.11.2024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143615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Rediger tekststiler i malen</a:t>
            </a:r>
          </a:p>
        </p:txBody>
      </p:sp>
      <p:sp>
        <p:nvSpPr>
          <p:cNvPr id="5" name="Plassholder for dato 4"/>
          <p:cNvSpPr>
            <a:spLocks noGrp="1"/>
          </p:cNvSpPr>
          <p:nvPr>
            <p:ph type="dt" sz="half" idx="10"/>
          </p:nvPr>
        </p:nvSpPr>
        <p:spPr/>
        <p:txBody>
          <a:bodyPr/>
          <a:lstStyle/>
          <a:p>
            <a:fld id="{F7ACBFCE-D8D2-48F8-B14E-E2DAFE4D64BA}" type="datetime1">
              <a:rPr lang="nb-NO" smtClean="0"/>
              <a:t>26.11.2024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468104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9FD80E1-2E0E-4C51-8AFF-EB712EC9D985}" type="datetime1">
              <a:rPr lang="nb-NO" smtClean="0"/>
              <a:t>26.11.2024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4274241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A64960CA-6435-4A9C-B4C6-A1550880B69F}" type="datetime1">
              <a:rPr lang="nb-NO" smtClean="0"/>
              <a:t>26.11.2024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277721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srcRect l="43618" r="55263"/>
          <a:stretch/>
        </p:blipFill>
        <p:spPr>
          <a:xfrm>
            <a:off x="0" y="0"/>
            <a:ext cx="12191999" cy="6713616"/>
          </a:xfrm>
          <a:prstGeom prst="rect">
            <a:avLst/>
          </a:prstGeom>
        </p:spPr>
      </p:pic>
      <p:sp>
        <p:nvSpPr>
          <p:cNvPr id="2" name="Tittel 1"/>
          <p:cNvSpPr>
            <a:spLocks noGrp="1"/>
          </p:cNvSpPr>
          <p:nvPr>
            <p:ph type="title"/>
          </p:nvPr>
        </p:nvSpPr>
        <p:spPr/>
        <p:txBody>
          <a:body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p>
            <a:pPr lvl="0"/>
            <a:r>
              <a:rPr lang="nb-NO" dirty="0" smtClean="0"/>
              <a:t>Rediger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EB77CA58-51CA-4A63-A932-F6D0A34EAD9E}" type="datetime1">
              <a:rPr lang="nb-NO" smtClean="0"/>
              <a:t>26.11.2024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175287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EF9A13B8-7189-47CD-9BF7-51D7B30C7617}" type="datetime1">
              <a:rPr lang="nb-NO" smtClean="0"/>
              <a:t>26.11.2024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300754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Rediger tekststiler i malen</a:t>
            </a:r>
          </a:p>
        </p:txBody>
      </p:sp>
      <p:sp>
        <p:nvSpPr>
          <p:cNvPr id="4" name="Plassholder for dato 3"/>
          <p:cNvSpPr>
            <a:spLocks noGrp="1"/>
          </p:cNvSpPr>
          <p:nvPr>
            <p:ph type="dt" sz="half" idx="10"/>
          </p:nvPr>
        </p:nvSpPr>
        <p:spPr/>
        <p:txBody>
          <a:bodyPr/>
          <a:lstStyle/>
          <a:p>
            <a:fld id="{2E5FDCFF-1491-49F0-B688-D0F268E524F9}" type="datetime1">
              <a:rPr lang="nb-NO" smtClean="0"/>
              <a:t>26.11.2024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1724070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ED7BB9C3-E619-4401-BBAE-C47A7B1156D6}" type="datetime1">
              <a:rPr lang="nb-NO" smtClean="0"/>
              <a:t>26.11.2024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394219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37F74F37-1C71-4BF8-9F7E-654E0C73DFDF}" type="datetime1">
              <a:rPr lang="nb-NO" smtClean="0"/>
              <a:t>26.11.2024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287159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79C690D7-ACC6-4FDA-9E26-25934D741931}" type="datetime1">
              <a:rPr lang="nb-NO" smtClean="0"/>
              <a:t>26.11.2024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44422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5" name="Bilde 4"/>
          <p:cNvPicPr>
            <a:picLocks noChangeAspect="1"/>
          </p:cNvPicPr>
          <p:nvPr userDrawn="1"/>
        </p:nvPicPr>
        <p:blipFill rotWithShape="1">
          <a:blip r:embed="rId2"/>
          <a:srcRect l="43618" r="55263"/>
          <a:stretch/>
        </p:blipFill>
        <p:spPr>
          <a:xfrm>
            <a:off x="0" y="0"/>
            <a:ext cx="12191999" cy="6713616"/>
          </a:xfrm>
          <a:prstGeom prst="rect">
            <a:avLst/>
          </a:prstGeom>
        </p:spPr>
      </p:pic>
      <p:sp>
        <p:nvSpPr>
          <p:cNvPr id="2" name="Plassholder for dato 1"/>
          <p:cNvSpPr>
            <a:spLocks noGrp="1"/>
          </p:cNvSpPr>
          <p:nvPr>
            <p:ph type="dt" sz="half" idx="10"/>
          </p:nvPr>
        </p:nvSpPr>
        <p:spPr/>
        <p:txBody>
          <a:bodyPr/>
          <a:lstStyle/>
          <a:p>
            <a:fld id="{64436D0C-4D45-4F86-AE4D-B9824C2D596E}" type="datetime1">
              <a:rPr lang="nb-NO" smtClean="0"/>
              <a:t>26.11.2024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314346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BC57FB4-EF92-4E90-919B-21802C461EE9}" type="datetime1">
              <a:rPr lang="nb-NO" smtClean="0"/>
              <a:t>26.11.2024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7F7B56A-90F1-42FD-B673-05DC0D15F5A9}" type="slidenum">
              <a:rPr lang="nb-NO" smtClean="0"/>
              <a:t>‹#›</a:t>
            </a:fld>
            <a:endParaRPr lang="nb-NO"/>
          </a:p>
        </p:txBody>
      </p:sp>
    </p:spTree>
    <p:extLst>
      <p:ext uri="{BB962C8B-B14F-4D97-AF65-F5344CB8AC3E}">
        <p14:creationId xmlns:p14="http://schemas.microsoft.com/office/powerpoint/2010/main" val="193776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60FC8-A3F5-4921-AD9A-FE0A3346F010}" type="datetime1">
              <a:rPr lang="nb-NO" smtClean="0"/>
              <a:t>26.11.2024</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7B56A-90F1-42FD-B673-05DC0D15F5A9}" type="slidenum">
              <a:rPr lang="nb-NO" smtClean="0"/>
              <a:t>‹#›</a:t>
            </a:fld>
            <a:endParaRPr lang="nb-NO"/>
          </a:p>
        </p:txBody>
      </p:sp>
    </p:spTree>
    <p:extLst>
      <p:ext uri="{BB962C8B-B14F-4D97-AF65-F5344CB8AC3E}">
        <p14:creationId xmlns:p14="http://schemas.microsoft.com/office/powerpoint/2010/main" val="391949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lse-sorost.no/helsefaglig/utdanning/pedagogisk-veilede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med.uio.no/helsam/tjenester/kunnskap/etikk-helsetjenesten/praksis/sme-modellen/" TargetMode="Externa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asjonal kompetansetjeneste TSBs logo" titl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4486"/>
            <a:ext cx="3422565" cy="903514"/>
          </a:xfrm>
          <a:prstGeom prst="rect">
            <a:avLst/>
          </a:prstGeom>
        </p:spPr>
      </p:pic>
      <p:sp>
        <p:nvSpPr>
          <p:cNvPr id="5" name="TekstSylinder 4"/>
          <p:cNvSpPr txBox="1"/>
          <p:nvPr/>
        </p:nvSpPr>
        <p:spPr>
          <a:xfrm>
            <a:off x="9601200" y="6083077"/>
            <a:ext cx="2389413" cy="646331"/>
          </a:xfrm>
          <a:prstGeom prst="rect">
            <a:avLst/>
          </a:prstGeom>
          <a:noFill/>
        </p:spPr>
        <p:txBody>
          <a:bodyPr wrap="square" rtlCol="0">
            <a:spAutoFit/>
          </a:bodyPr>
          <a:lstStyle/>
          <a:p>
            <a:pPr algn="r"/>
            <a:r>
              <a:rPr lang="nb-NO" sz="900" dirty="0" smtClean="0">
                <a:solidFill>
                  <a:schemeClr val="tx1">
                    <a:lumMod val="75000"/>
                    <a:lumOff val="25000"/>
                  </a:schemeClr>
                </a:solidFill>
                <a:latin typeface="Arial" panose="020B0604020202020204" pitchFamily="34" charset="0"/>
                <a:cs typeface="Arial" panose="020B0604020202020204" pitchFamily="34" charset="0"/>
              </a:rPr>
              <a:t>Denne presentasjonen er laget av Nasjonal kompetansetjeneste TSB, som en ressurs for implementering av Nasjonal faglig retningslinje for LAR (revidert 2022). </a:t>
            </a:r>
            <a:endParaRPr lang="nb-NO"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Undertittel 2"/>
          <p:cNvSpPr>
            <a:spLocks noGrp="1"/>
          </p:cNvSpPr>
          <p:nvPr>
            <p:ph type="subTitle" idx="1"/>
          </p:nvPr>
        </p:nvSpPr>
        <p:spPr/>
        <p:txBody>
          <a:bodyPr/>
          <a:lstStyle/>
          <a:p>
            <a:r>
              <a:rPr lang="nb-NO" dirty="0" smtClean="0">
                <a:latin typeface="Arial" panose="020B0604020202020204" pitchFamily="34" charset="0"/>
                <a:cs typeface="Arial" panose="020B0604020202020204" pitchFamily="34" charset="0"/>
              </a:rPr>
              <a:t>Refleksjon over praksis og holdninger</a:t>
            </a:r>
            <a:endParaRPr lang="nb-NO" dirty="0">
              <a:latin typeface="Arial" panose="020B0604020202020204" pitchFamily="34" charset="0"/>
              <a:cs typeface="Arial" panose="020B0604020202020204" pitchFamily="34" charset="0"/>
            </a:endParaRPr>
          </a:p>
        </p:txBody>
      </p:sp>
      <p:sp>
        <p:nvSpPr>
          <p:cNvPr id="2" name="Tittel 1"/>
          <p:cNvSpPr>
            <a:spLocks noGrp="1"/>
          </p:cNvSpPr>
          <p:nvPr>
            <p:ph type="ctrTitle"/>
          </p:nvPr>
        </p:nvSpPr>
        <p:spPr/>
        <p:txBody>
          <a:bodyPr/>
          <a:lstStyle/>
          <a:p>
            <a:r>
              <a:rPr lang="nb-NO" dirty="0" smtClean="0">
                <a:latin typeface="Arial" panose="020B0604020202020204" pitchFamily="34" charset="0"/>
                <a:cs typeface="Arial" panose="020B0604020202020204" pitchFamily="34" charset="0"/>
              </a:rPr>
              <a:t>Legemiddelassistert rehabilitering</a:t>
            </a:r>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30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a:xfrm>
            <a:off x="6718945" y="1690690"/>
            <a:ext cx="4397693" cy="1915540"/>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Får alle pasienter som trenger det psykisk helsehjelp hos oss? Hvis ja, hva slags hjelp får de? </a:t>
            </a:r>
          </a:p>
          <a:p>
            <a:r>
              <a:rPr lang="nb-NO" sz="1400" dirty="0" smtClean="0">
                <a:solidFill>
                  <a:srgbClr val="404040"/>
                </a:solidFill>
                <a:latin typeface="Arial" panose="020B0604020202020204" pitchFamily="34" charset="0"/>
                <a:cs typeface="Arial" panose="020B0604020202020204" pitchFamily="34" charset="0"/>
              </a:rPr>
              <a:t>Hvis nei, hva er det som gjør at pasientene ikke får tilbud om utredning og behandling? </a:t>
            </a:r>
            <a:endParaRPr lang="nb-NO" sz="1400" dirty="0">
              <a:solidFill>
                <a:srgbClr val="404040"/>
              </a:solidFill>
              <a:latin typeface="Arial" panose="020B0604020202020204" pitchFamily="34" charset="0"/>
              <a:cs typeface="Arial" panose="020B0604020202020204" pitchFamily="34" charset="0"/>
            </a:endParaRPr>
          </a:p>
        </p:txBody>
      </p:sp>
      <p:pic>
        <p:nvPicPr>
          <p:cNvPr id="2" name="Bilde 1" descr="Illustrasjon av en pasient i samtale med en psykolog." title="Terapi"/>
          <p:cNvPicPr>
            <a:picLocks noChangeAspect="1"/>
          </p:cNvPicPr>
          <p:nvPr/>
        </p:nvPicPr>
        <p:blipFill rotWithShape="1">
          <a:blip r:embed="rId2" cstate="email">
            <a:extLst>
              <a:ext uri="{28A0092B-C50C-407E-A947-70E740481C1C}">
                <a14:useLocalDpi xmlns:a14="http://schemas.microsoft.com/office/drawing/2010/main"/>
              </a:ext>
            </a:extLst>
          </a:blip>
          <a:srcRect b="27377"/>
          <a:stretch/>
        </p:blipFill>
        <p:spPr>
          <a:xfrm>
            <a:off x="0" y="3246595"/>
            <a:ext cx="12192000" cy="3611405"/>
          </a:xfrm>
          <a:prstGeom prst="rect">
            <a:avLst/>
          </a:prstGeom>
        </p:spPr>
      </p:pic>
      <p:sp>
        <p:nvSpPr>
          <p:cNvPr id="7" name="Plassholder for innhold 6"/>
          <p:cNvSpPr>
            <a:spLocks noGrp="1"/>
          </p:cNvSpPr>
          <p:nvPr>
            <p:ph idx="1"/>
          </p:nvPr>
        </p:nvSpPr>
        <p:spPr>
          <a:xfrm>
            <a:off x="838200" y="1690689"/>
            <a:ext cx="5564222" cy="2424112"/>
          </a:xfrm>
        </p:spPr>
        <p:txBody>
          <a:bodyPr/>
          <a:lstStyle/>
          <a:p>
            <a:pPr marL="0" indent="0">
              <a:buNone/>
            </a:pPr>
            <a:r>
              <a:rPr lang="nb-NO" sz="1800" dirty="0"/>
              <a:t>I følge Statusrapport for LAR 2023 (</a:t>
            </a:r>
            <a:r>
              <a:rPr lang="nb-NO" sz="1800" dirty="0" smtClean="0"/>
              <a:t>SERAF) har 26 prosent av pasientene i LAR alvorlige angstsymptomer og 16 prosent alvorlige depressive symptomer. Likevel er det kun en </a:t>
            </a:r>
            <a:r>
              <a:rPr lang="nb-NO" sz="1800" dirty="0"/>
              <a:t>liten andel pasienter i LAR mottar behandling for psykiske </a:t>
            </a:r>
            <a:r>
              <a:rPr lang="nb-NO" sz="1800" dirty="0" smtClean="0"/>
              <a:t>helseproblemer (14 prosent i 2023). </a:t>
            </a:r>
            <a:endParaRPr lang="nb-NO" sz="1800" dirty="0"/>
          </a:p>
          <a:p>
            <a:pPr marL="0" indent="0">
              <a:buNone/>
            </a:pPr>
            <a:endParaRPr lang="nb-NO" dirty="0"/>
          </a:p>
        </p:txBody>
      </p:sp>
      <p:sp>
        <p:nvSpPr>
          <p:cNvPr id="6" name="Tittel 5"/>
          <p:cNvSpPr>
            <a:spLocks noGrp="1"/>
          </p:cNvSpPr>
          <p:nvPr>
            <p:ph type="title"/>
          </p:nvPr>
        </p:nvSpPr>
        <p:spPr>
          <a:xfrm>
            <a:off x="838200" y="247661"/>
            <a:ext cx="10515600" cy="1345783"/>
          </a:xfrm>
        </p:spPr>
        <p:txBody>
          <a:bodyPr/>
          <a:lstStyle/>
          <a:p>
            <a:r>
              <a:rPr lang="nb-NO" dirty="0" smtClean="0"/>
              <a:t>Psykiske lidelser</a:t>
            </a:r>
            <a:endParaRPr lang="nb-NO" dirty="0"/>
          </a:p>
        </p:txBody>
      </p:sp>
    </p:spTree>
    <p:extLst>
      <p:ext uri="{BB962C8B-B14F-4D97-AF65-F5344CB8AC3E}">
        <p14:creationId xmlns:p14="http://schemas.microsoft.com/office/powerpoint/2010/main" val="622913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a:xfrm>
            <a:off x="7707549" y="1825625"/>
            <a:ext cx="3646251" cy="3744996"/>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Har vi eksempler på episoder der pasientenes rett til behandling og behandlernes rett til en trygg arbeidsplass kommer i konflikt?</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Hvilke rutiner har vi i slike situasjoner?</a:t>
            </a:r>
          </a:p>
          <a:p>
            <a:r>
              <a:rPr lang="nb-NO" sz="1400" dirty="0" smtClean="0">
                <a:solidFill>
                  <a:srgbClr val="404040"/>
                </a:solidFill>
                <a:latin typeface="Arial" panose="020B0604020202020204" pitchFamily="34" charset="0"/>
                <a:cs typeface="Arial" panose="020B0604020202020204" pitchFamily="34" charset="0"/>
              </a:rPr>
              <a:t>Er disse rutinene tilstrekkelige eller er det forhold som ikke dekkes?</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Hvordan følger vi opp i etterkant? </a:t>
            </a:r>
          </a:p>
        </p:txBody>
      </p:sp>
      <p:sp>
        <p:nvSpPr>
          <p:cNvPr id="3" name="Plassholder for innhold 2"/>
          <p:cNvSpPr>
            <a:spLocks noGrp="1"/>
          </p:cNvSpPr>
          <p:nvPr>
            <p:ph idx="1"/>
          </p:nvPr>
        </p:nvSpPr>
        <p:spPr>
          <a:xfrm>
            <a:off x="838201" y="1825625"/>
            <a:ext cx="6428874" cy="4351338"/>
          </a:xfrm>
        </p:spPr>
        <p:txBody>
          <a:bodyPr>
            <a:normAutofit/>
          </a:bodyPr>
          <a:lstStyle/>
          <a:p>
            <a:pPr marL="0" indent="0">
              <a:buNone/>
            </a:pPr>
            <a:r>
              <a:rPr lang="nb-NO" sz="1800" b="1" dirty="0" smtClean="0"/>
              <a:t>Tips til dialog med pasienten om aggresjon:</a:t>
            </a:r>
          </a:p>
          <a:p>
            <a:r>
              <a:rPr lang="nb-NO" sz="1800" dirty="0" smtClean="0"/>
              <a:t>Ta med en erfaren kollega hvis du følger deg utrygg i dialogen med pasienten.</a:t>
            </a:r>
          </a:p>
          <a:p>
            <a:r>
              <a:rPr lang="nb-NO" sz="1800" dirty="0" smtClean="0"/>
              <a:t>Ta utgangspunkt i pasientens opplevelse. Vær på lag med pasienten og se situasjonen fra pasientens perspektiv. </a:t>
            </a:r>
          </a:p>
          <a:p>
            <a:r>
              <a:rPr lang="nb-NO" sz="1800" dirty="0" smtClean="0"/>
              <a:t>Vær ærlig med pasienten om at oppførselen fører til frykt og redsel hos personalet. </a:t>
            </a:r>
          </a:p>
          <a:p>
            <a:r>
              <a:rPr lang="nb-NO" sz="1800" dirty="0" smtClean="0"/>
              <a:t>Snakk med pasienten om hva dere kan gjøre for å forebygge slike situasjoner fremover. Be pasienten notere dette i en kriseplan. </a:t>
            </a:r>
          </a:p>
          <a:p>
            <a:r>
              <a:rPr lang="nb-NO" sz="1800" dirty="0" smtClean="0"/>
              <a:t>Øv på å håndtere slike situasjoner og oppsøk tilgjengelig kunnskap. </a:t>
            </a:r>
            <a:endParaRPr lang="nb-NO" sz="1800" dirty="0"/>
          </a:p>
        </p:txBody>
      </p:sp>
      <p:sp>
        <p:nvSpPr>
          <p:cNvPr id="2" name="Tittel 1"/>
          <p:cNvSpPr>
            <a:spLocks noGrp="1"/>
          </p:cNvSpPr>
          <p:nvPr>
            <p:ph type="title"/>
          </p:nvPr>
        </p:nvSpPr>
        <p:spPr/>
        <p:txBody>
          <a:bodyPr/>
          <a:lstStyle/>
          <a:p>
            <a:r>
              <a:rPr lang="nb-NO" dirty="0" smtClean="0"/>
              <a:t>Trusler, aggresjon og sikkerhet</a:t>
            </a:r>
            <a:endParaRPr lang="nb-NO" dirty="0"/>
          </a:p>
        </p:txBody>
      </p:sp>
    </p:spTree>
    <p:extLst>
      <p:ext uri="{BB962C8B-B14F-4D97-AF65-F5344CB8AC3E}">
        <p14:creationId xmlns:p14="http://schemas.microsoft.com/office/powerpoint/2010/main" val="1502585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Illustrasjon av en legespesialist" title="Legespesialis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4096" y="1302647"/>
            <a:ext cx="1548000" cy="1548000"/>
          </a:xfrm>
          <a:prstGeom prst="rect">
            <a:avLst/>
          </a:prstGeom>
        </p:spPr>
      </p:pic>
      <p:pic>
        <p:nvPicPr>
          <p:cNvPr id="6" name="Bilde 5" descr="Illustrasjon av en fastlege" title="Fastle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4411" y="2159922"/>
            <a:ext cx="1548000" cy="1548000"/>
          </a:xfrm>
          <a:prstGeom prst="rect">
            <a:avLst/>
          </a:prstGeom>
        </p:spPr>
      </p:pic>
      <p:pic>
        <p:nvPicPr>
          <p:cNvPr id="7" name="Bilde 6" descr="Illustrasjon av en sykepleier" title="Sykeplei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13781" y="2159922"/>
            <a:ext cx="1548000" cy="1548000"/>
          </a:xfrm>
          <a:prstGeom prst="rect">
            <a:avLst/>
          </a:prstGeom>
        </p:spPr>
      </p:pic>
      <p:pic>
        <p:nvPicPr>
          <p:cNvPr id="8" name="Bilde 7" descr="Illustrasjon av en sosionom" title="Sosionom"/>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86096" y="3988781"/>
            <a:ext cx="1548000" cy="1548000"/>
          </a:xfrm>
          <a:prstGeom prst="rect">
            <a:avLst/>
          </a:prstGeom>
        </p:spPr>
      </p:pic>
      <p:pic>
        <p:nvPicPr>
          <p:cNvPr id="9" name="Bilde 8" descr="Illustrasjon av en psykolog" title="Psykolo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82096" y="3988781"/>
            <a:ext cx="1548000" cy="1548000"/>
          </a:xfrm>
          <a:prstGeom prst="rect">
            <a:avLst/>
          </a:prstGeom>
        </p:spPr>
      </p:pic>
      <p:pic>
        <p:nvPicPr>
          <p:cNvPr id="4" name="Bilde 3" descr="Illustrasjon av en pasient" title="Pasien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34096" y="3131506"/>
            <a:ext cx="1548000" cy="1548000"/>
          </a:xfrm>
          <a:prstGeom prst="rect">
            <a:avLst/>
          </a:prstGeom>
        </p:spPr>
      </p:pic>
      <p:sp>
        <p:nvSpPr>
          <p:cNvPr id="10" name="Avrundet rektangel 9"/>
          <p:cNvSpPr/>
          <p:nvPr/>
        </p:nvSpPr>
        <p:spPr>
          <a:xfrm>
            <a:off x="838200" y="3112244"/>
            <a:ext cx="3646251" cy="2362605"/>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Hvem har ansvar for å bistå pasienten med livsstil, sosialt nettverk og bedre hverdagshelse</a:t>
            </a:r>
            <a:r>
              <a:rPr lang="nb-NO" sz="1400" dirty="0" smtClean="0">
                <a:solidFill>
                  <a:srgbClr val="404040"/>
                </a:solidFill>
                <a:latin typeface="Arial" panose="020B0604020202020204" pitchFamily="34" charset="0"/>
                <a:cs typeface="Arial" panose="020B0604020202020204" pitchFamily="34" charset="0"/>
              </a:rPr>
              <a:t>? Hvordan gjør vi det?</a:t>
            </a:r>
            <a:endParaRPr lang="nb-NO" sz="1400" dirty="0">
              <a:solidFill>
                <a:srgbClr val="404040"/>
              </a:solidFill>
              <a:latin typeface="Arial" panose="020B0604020202020204" pitchFamily="34" charset="0"/>
              <a:cs typeface="Arial" panose="020B0604020202020204" pitchFamily="34" charset="0"/>
            </a:endParaRPr>
          </a:p>
          <a:p>
            <a:endParaRPr lang="nb-NO" sz="1400" dirty="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Når i behandlingsforløpet bør vi tematisere røyking, kosthold og fysisk aktivitet?</a:t>
            </a:r>
          </a:p>
        </p:txBody>
      </p:sp>
      <p:sp>
        <p:nvSpPr>
          <p:cNvPr id="3" name="Plassholder for innhold 2"/>
          <p:cNvSpPr>
            <a:spLocks noGrp="1"/>
          </p:cNvSpPr>
          <p:nvPr>
            <p:ph idx="1"/>
          </p:nvPr>
        </p:nvSpPr>
        <p:spPr>
          <a:xfrm>
            <a:off x="838200" y="1825625"/>
            <a:ext cx="4567989" cy="1254459"/>
          </a:xfrm>
        </p:spPr>
        <p:txBody>
          <a:bodyPr>
            <a:normAutofit/>
          </a:bodyPr>
          <a:lstStyle/>
          <a:p>
            <a:pPr marL="0" indent="0">
              <a:buNone/>
            </a:pPr>
            <a:r>
              <a:rPr lang="nb-NO" sz="2000" dirty="0" smtClean="0"/>
              <a:t>Ensomhet, mangel på meningsfulle aktiviteter og dårlig allmenntilstand kan gjelde for mange pasienter i LAR.</a:t>
            </a:r>
            <a:endParaRPr lang="nb-NO" sz="2000" dirty="0"/>
          </a:p>
        </p:txBody>
      </p:sp>
      <p:sp>
        <p:nvSpPr>
          <p:cNvPr id="2" name="Tittel 1"/>
          <p:cNvSpPr>
            <a:spLocks noGrp="1"/>
          </p:cNvSpPr>
          <p:nvPr>
            <p:ph type="title"/>
          </p:nvPr>
        </p:nvSpPr>
        <p:spPr/>
        <p:txBody>
          <a:bodyPr/>
          <a:lstStyle/>
          <a:p>
            <a:r>
              <a:rPr lang="nb-NO" dirty="0" smtClean="0"/>
              <a:t>Livsstil</a:t>
            </a:r>
            <a:endParaRPr lang="nb-NO" dirty="0"/>
          </a:p>
        </p:txBody>
      </p:sp>
    </p:spTree>
    <p:extLst>
      <p:ext uri="{BB962C8B-B14F-4D97-AF65-F5344CB8AC3E}">
        <p14:creationId xmlns:p14="http://schemas.microsoft.com/office/powerpoint/2010/main" val="207195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vrundet rektangel 9"/>
          <p:cNvSpPr/>
          <p:nvPr/>
        </p:nvSpPr>
        <p:spPr>
          <a:xfrm>
            <a:off x="6096000" y="1960561"/>
            <a:ext cx="3646251" cy="2362605"/>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Hvilke eksempler har vi hos oss på vanskelige avveininger eller prioriteringer i behandling og rehabilitering? </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Hvordan kan rekkefølgen på tiltakene utfordre pasientens håp?</a:t>
            </a:r>
          </a:p>
        </p:txBody>
      </p:sp>
      <p:sp>
        <p:nvSpPr>
          <p:cNvPr id="9" name="Bildeforklaring formet som en ellipse 8"/>
          <p:cNvSpPr/>
          <p:nvPr/>
        </p:nvSpPr>
        <p:spPr>
          <a:xfrm>
            <a:off x="8091064" y="4751135"/>
            <a:ext cx="2883933" cy="1803087"/>
          </a:xfrm>
          <a:prstGeom prst="wedgeEllipseCallout">
            <a:avLst>
              <a:gd name="adj1" fmla="val -86352"/>
              <a:gd name="adj2" fmla="val 4331"/>
            </a:avLst>
          </a:prstGeom>
          <a:solidFill>
            <a:srgbClr val="D0E9FF"/>
          </a:solidFill>
          <a:ln>
            <a:solidFill>
              <a:srgbClr val="0053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50" dirty="0">
                <a:solidFill>
                  <a:srgbClr val="424778"/>
                </a:solidFill>
                <a:latin typeface="Arial" panose="020B0604020202020204" pitchFamily="34" charset="0"/>
                <a:cs typeface="Arial" panose="020B0604020202020204" pitchFamily="34" charset="0"/>
              </a:rPr>
              <a:t>Jeg skulle så gjerne ha jobbet og vært til nytte for noen, men har slitt sånn med angst og søvn. Hadde vært så fint å få til å fungere bedre i hverdagen sånn at jeg kan jobbe. </a:t>
            </a:r>
          </a:p>
        </p:txBody>
      </p:sp>
      <p:pic>
        <p:nvPicPr>
          <p:cNvPr id="5" name="Bilde 4" descr="Illustrasjon av en kvinne som snakker, som skal forestille en pasient." title="Avata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272" y="4808766"/>
            <a:ext cx="1745456" cy="1745456"/>
          </a:xfrm>
          <a:prstGeom prst="rect">
            <a:avLst/>
          </a:prstGeom>
        </p:spPr>
      </p:pic>
      <p:sp>
        <p:nvSpPr>
          <p:cNvPr id="3" name="Plassholder for innhold 2"/>
          <p:cNvSpPr>
            <a:spLocks noGrp="1"/>
          </p:cNvSpPr>
          <p:nvPr>
            <p:ph idx="1"/>
          </p:nvPr>
        </p:nvSpPr>
        <p:spPr>
          <a:xfrm>
            <a:off x="838199" y="1960561"/>
            <a:ext cx="4856019" cy="3600617"/>
          </a:xfrm>
        </p:spPr>
        <p:txBody>
          <a:bodyPr>
            <a:noAutofit/>
          </a:bodyPr>
          <a:lstStyle/>
          <a:p>
            <a:pPr marL="0" indent="0">
              <a:buNone/>
            </a:pPr>
            <a:r>
              <a:rPr lang="nb-NO" sz="1800" dirty="0" smtClean="0"/>
              <a:t>Vi må ofte avveie hvilke behov vi skal fokusere på i ulike deler av behandlingsforløpet.</a:t>
            </a:r>
          </a:p>
          <a:p>
            <a:pPr marL="0" indent="0">
              <a:buNone/>
            </a:pPr>
            <a:r>
              <a:rPr lang="nb-NO" sz="1800" dirty="0" smtClean="0"/>
              <a:t>Når skal vi jobbe med det ene behovet før det andre? Og når skal vi jobbe med begge behovene samtidig?</a:t>
            </a:r>
          </a:p>
          <a:p>
            <a:pPr marL="0" indent="0">
              <a:buNone/>
            </a:pPr>
            <a:endParaRPr lang="nb-NO" sz="1800" dirty="0" smtClean="0"/>
          </a:p>
          <a:p>
            <a:pPr marL="0" indent="0">
              <a:buNone/>
            </a:pPr>
            <a:r>
              <a:rPr lang="nb-NO" sz="1800" dirty="0" smtClean="0"/>
              <a:t>Eksempler:</a:t>
            </a:r>
          </a:p>
          <a:p>
            <a:r>
              <a:rPr lang="nb-NO" sz="1800" dirty="0" smtClean="0"/>
              <a:t>Rusmestring og stabilisering på medikamenter før bolig?</a:t>
            </a:r>
          </a:p>
          <a:p>
            <a:r>
              <a:rPr lang="nb-NO" sz="1800" dirty="0"/>
              <a:t>B</a:t>
            </a:r>
            <a:r>
              <a:rPr lang="nb-NO" sz="1800" dirty="0" smtClean="0"/>
              <a:t>olig før jobb?</a:t>
            </a:r>
          </a:p>
          <a:p>
            <a:endParaRPr lang="nb-NO" sz="2000" dirty="0"/>
          </a:p>
        </p:txBody>
      </p:sp>
      <p:sp>
        <p:nvSpPr>
          <p:cNvPr id="7" name="Tittel 6"/>
          <p:cNvSpPr>
            <a:spLocks noGrp="1"/>
          </p:cNvSpPr>
          <p:nvPr>
            <p:ph type="title"/>
          </p:nvPr>
        </p:nvSpPr>
        <p:spPr/>
        <p:txBody>
          <a:bodyPr/>
          <a:lstStyle/>
          <a:p>
            <a:r>
              <a:rPr lang="nb-NO" dirty="0" smtClean="0"/>
              <a:t>Avveininger og prioriteringer</a:t>
            </a:r>
            <a:endParaRPr lang="nb-NO" dirty="0"/>
          </a:p>
        </p:txBody>
      </p:sp>
    </p:spTree>
    <p:extLst>
      <p:ext uri="{BB962C8B-B14F-4D97-AF65-F5344CB8AC3E}">
        <p14:creationId xmlns:p14="http://schemas.microsoft.com/office/powerpoint/2010/main" val="397483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p:cNvSpPr>
            <a:spLocks noGrp="1"/>
          </p:cNvSpPr>
          <p:nvPr>
            <p:ph type="subTitle" idx="1"/>
          </p:nvPr>
        </p:nvSpPr>
        <p:spPr/>
        <p:txBody>
          <a:bodyPr/>
          <a:lstStyle/>
          <a:p>
            <a:r>
              <a:rPr lang="nb-NO" dirty="0" smtClean="0"/>
              <a:t>Vi som jobber i LAR har ulike roller og ansvarsområder. Rusmiddelavhengighetens kompleksitet gjør at vi må jobbe tverrfaglig og tverretatlig. </a:t>
            </a:r>
            <a:endParaRPr lang="nb-NO" dirty="0"/>
          </a:p>
        </p:txBody>
      </p:sp>
      <p:sp>
        <p:nvSpPr>
          <p:cNvPr id="3" name="Tittel 2"/>
          <p:cNvSpPr>
            <a:spLocks noGrp="1"/>
          </p:cNvSpPr>
          <p:nvPr>
            <p:ph type="ctrTitle"/>
          </p:nvPr>
        </p:nvSpPr>
        <p:spPr/>
        <p:txBody>
          <a:bodyPr/>
          <a:lstStyle/>
          <a:p>
            <a:r>
              <a:rPr lang="nb-NO" dirty="0" smtClean="0"/>
              <a:t>Samarbeid og samhandling</a:t>
            </a:r>
            <a:endParaRPr lang="nb-NO" dirty="0"/>
          </a:p>
        </p:txBody>
      </p:sp>
    </p:spTree>
    <p:extLst>
      <p:ext uri="{BB962C8B-B14F-4D97-AF65-F5344CB8AC3E}">
        <p14:creationId xmlns:p14="http://schemas.microsoft.com/office/powerpoint/2010/main" val="2135927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vrundet rektangel 3"/>
          <p:cNvSpPr/>
          <p:nvPr/>
        </p:nvSpPr>
        <p:spPr>
          <a:xfrm>
            <a:off x="7070557" y="2373690"/>
            <a:ext cx="3646251" cy="2279732"/>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Hvordan er samarbeidet mellom psykisk helsevern og TSB </a:t>
            </a:r>
            <a:r>
              <a:rPr lang="nb-NO" sz="1400" dirty="0" smtClean="0">
                <a:solidFill>
                  <a:srgbClr val="404040"/>
                </a:solidFill>
                <a:latin typeface="Arial" panose="020B0604020202020204" pitchFamily="34" charset="0"/>
                <a:cs typeface="Arial" panose="020B0604020202020204" pitchFamily="34" charset="0"/>
              </a:rPr>
              <a:t>hos oss?</a:t>
            </a:r>
            <a:endParaRPr lang="nb-NO" sz="1400" dirty="0">
              <a:solidFill>
                <a:srgbClr val="404040"/>
              </a:solidFill>
              <a:latin typeface="Arial" panose="020B0604020202020204" pitchFamily="34" charset="0"/>
              <a:cs typeface="Arial" panose="020B0604020202020204" pitchFamily="34" charset="0"/>
            </a:endParaRPr>
          </a:p>
          <a:p>
            <a:endParaRPr lang="nb-NO" sz="1400" dirty="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Hva kan vi gjøre for at samarbeidet blir enda bedre?</a:t>
            </a:r>
          </a:p>
        </p:txBody>
      </p:sp>
      <p:sp>
        <p:nvSpPr>
          <p:cNvPr id="3" name="Plassholder for innhold 2"/>
          <p:cNvSpPr>
            <a:spLocks noGrp="1"/>
          </p:cNvSpPr>
          <p:nvPr>
            <p:ph idx="1"/>
          </p:nvPr>
        </p:nvSpPr>
        <p:spPr>
          <a:xfrm>
            <a:off x="838200" y="1825625"/>
            <a:ext cx="5598695" cy="4351338"/>
          </a:xfrm>
        </p:spPr>
        <p:txBody>
          <a:bodyPr>
            <a:normAutofit/>
          </a:bodyPr>
          <a:lstStyle/>
          <a:p>
            <a:pPr marL="0" indent="0">
              <a:buNone/>
            </a:pPr>
            <a:r>
              <a:rPr lang="nb-NO" sz="1800" dirty="0" smtClean="0"/>
              <a:t>I henhold til ROP-retningslinjen, skal pasienter </a:t>
            </a:r>
            <a:r>
              <a:rPr lang="nb-NO" sz="1800" dirty="0"/>
              <a:t>med en alvorlig psykisk lidelse kombinert med </a:t>
            </a:r>
            <a:r>
              <a:rPr lang="nb-NO" sz="1800" dirty="0" smtClean="0"/>
              <a:t>ruslidelse i </a:t>
            </a:r>
            <a:r>
              <a:rPr lang="nb-NO" sz="1800" dirty="0"/>
              <a:t>hovedsak </a:t>
            </a:r>
            <a:r>
              <a:rPr lang="nb-NO" sz="1800" dirty="0" smtClean="0"/>
              <a:t>ha </a:t>
            </a:r>
            <a:r>
              <a:rPr lang="nb-NO" sz="1800" dirty="0"/>
              <a:t>behandling innenfor </a:t>
            </a:r>
            <a:r>
              <a:rPr lang="nb-NO" sz="1800" dirty="0" smtClean="0"/>
              <a:t>psykisk helsevern.</a:t>
            </a:r>
          </a:p>
          <a:p>
            <a:pPr marL="0" indent="0">
              <a:buNone/>
            </a:pPr>
            <a:r>
              <a:rPr lang="nb-NO" sz="1800" dirty="0" smtClean="0"/>
              <a:t>Dersom </a:t>
            </a:r>
            <a:r>
              <a:rPr lang="nb-NO" sz="1800" dirty="0"/>
              <a:t>pasienten er godt stabilisert for sin psykiske </a:t>
            </a:r>
            <a:r>
              <a:rPr lang="nb-NO" sz="1800" dirty="0" smtClean="0"/>
              <a:t>lidelse kan videre </a:t>
            </a:r>
            <a:r>
              <a:rPr lang="nb-NO" sz="1800" dirty="0"/>
              <a:t>behandling for ruslidelsen </a:t>
            </a:r>
            <a:r>
              <a:rPr lang="nb-NO" sz="1800" dirty="0" smtClean="0"/>
              <a:t>skje </a:t>
            </a:r>
            <a:r>
              <a:rPr lang="nb-NO" sz="1800" dirty="0"/>
              <a:t>innenfor TSB. </a:t>
            </a:r>
            <a:r>
              <a:rPr lang="nb-NO" sz="1800" dirty="0" smtClean="0"/>
              <a:t>Hvorvidt pasienten skal få videre behandling i TSB </a:t>
            </a:r>
            <a:r>
              <a:rPr lang="nb-NO" sz="1800" dirty="0"/>
              <a:t>bør veies opp mot hensynet til kontinuitet i </a:t>
            </a:r>
            <a:r>
              <a:rPr lang="nb-NO" sz="1800" dirty="0" smtClean="0"/>
              <a:t>behandlingen. </a:t>
            </a:r>
          </a:p>
          <a:p>
            <a:pPr marL="0" indent="0">
              <a:buNone/>
            </a:pPr>
            <a:r>
              <a:rPr lang="nb-NO" sz="1800" dirty="0" smtClean="0"/>
              <a:t>Ved </a:t>
            </a:r>
            <a:r>
              <a:rPr lang="nb-NO" sz="1800" dirty="0"/>
              <a:t>eventuell overføring fra </a:t>
            </a:r>
            <a:r>
              <a:rPr lang="nb-NO" sz="1800" dirty="0" smtClean="0"/>
              <a:t>psykisk helsevern </a:t>
            </a:r>
            <a:r>
              <a:rPr lang="nb-NO" sz="1800" dirty="0"/>
              <a:t>til TSB bør det opprettes en samarbeidsavtale mellom pasienten, TSB-enheten og PHV-enheten. Avtalen bør sikre at en gjeninnleggelse i PHV kan skje raskt ved </a:t>
            </a:r>
            <a:r>
              <a:rPr lang="nb-NO" sz="1800" dirty="0" smtClean="0"/>
              <a:t>behov.</a:t>
            </a:r>
            <a:endParaRPr lang="nb-NO" sz="1800" dirty="0"/>
          </a:p>
        </p:txBody>
      </p:sp>
      <p:sp>
        <p:nvSpPr>
          <p:cNvPr id="2" name="Tittel 1"/>
          <p:cNvSpPr>
            <a:spLocks noGrp="1"/>
          </p:cNvSpPr>
          <p:nvPr>
            <p:ph type="title"/>
          </p:nvPr>
        </p:nvSpPr>
        <p:spPr/>
        <p:txBody>
          <a:bodyPr>
            <a:normAutofit/>
          </a:bodyPr>
          <a:lstStyle/>
          <a:p>
            <a:r>
              <a:rPr lang="nb-NO" sz="4000" dirty="0" smtClean="0"/>
              <a:t>Samarbeid mellom psykisk helsevern og TSB</a:t>
            </a:r>
            <a:endParaRPr lang="nb-NO" sz="4000" dirty="0"/>
          </a:p>
        </p:txBody>
      </p:sp>
    </p:spTree>
    <p:extLst>
      <p:ext uri="{BB962C8B-B14F-4D97-AF65-F5344CB8AC3E}">
        <p14:creationId xmlns:p14="http://schemas.microsoft.com/office/powerpoint/2010/main" val="4283426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innhold 8"/>
          <p:cNvSpPr>
            <a:spLocks noGrp="1"/>
          </p:cNvSpPr>
          <p:nvPr>
            <p:ph idx="1"/>
          </p:nvPr>
        </p:nvSpPr>
        <p:spPr>
          <a:xfrm>
            <a:off x="838200" y="2300287"/>
            <a:ext cx="5285509" cy="3876675"/>
          </a:xfrm>
        </p:spPr>
        <p:txBody>
          <a:bodyPr/>
          <a:lstStyle/>
          <a:p>
            <a:pPr marL="0" indent="0">
              <a:buNone/>
            </a:pPr>
            <a:r>
              <a:rPr lang="nb-NO" sz="1800" dirty="0"/>
              <a:t>Tiltak for å sikre godt samarbeid kan være:</a:t>
            </a:r>
          </a:p>
          <a:p>
            <a:r>
              <a:rPr lang="nb-NO" sz="1800" dirty="0"/>
              <a:t>Å organisere samarbeidet i ansvarsgrupper med en koordinator.</a:t>
            </a:r>
          </a:p>
          <a:p>
            <a:r>
              <a:rPr lang="nb-NO" sz="1800" dirty="0"/>
              <a:t>Å utarbeide en egen avtale om samarbeid om pasienter i LAR, mellom helseforetak og kommune.</a:t>
            </a:r>
          </a:p>
          <a:p>
            <a:pPr marL="0" indent="0">
              <a:buNone/>
            </a:pPr>
            <a:endParaRPr lang="nb-NO" dirty="0"/>
          </a:p>
        </p:txBody>
      </p:sp>
      <p:sp>
        <p:nvSpPr>
          <p:cNvPr id="8" name="Tittel 7"/>
          <p:cNvSpPr>
            <a:spLocks noGrp="1"/>
          </p:cNvSpPr>
          <p:nvPr>
            <p:ph type="title"/>
          </p:nvPr>
        </p:nvSpPr>
        <p:spPr>
          <a:xfrm>
            <a:off x="838200" y="462107"/>
            <a:ext cx="10515600" cy="1325563"/>
          </a:xfrm>
        </p:spPr>
        <p:txBody>
          <a:bodyPr>
            <a:normAutofit/>
          </a:bodyPr>
          <a:lstStyle/>
          <a:p>
            <a:r>
              <a:rPr lang="nb-NO" dirty="0" smtClean="0"/>
              <a:t>Samhandling mellom helseforetak og kommuner</a:t>
            </a:r>
            <a:endParaRPr lang="nb-NO" dirty="0"/>
          </a:p>
        </p:txBody>
      </p:sp>
      <p:sp>
        <p:nvSpPr>
          <p:cNvPr id="5" name="Avrundet rektangel 4"/>
          <p:cNvSpPr/>
          <p:nvPr/>
        </p:nvSpPr>
        <p:spPr>
          <a:xfrm>
            <a:off x="7070557" y="2373689"/>
            <a:ext cx="3646251" cy="2527084"/>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Hvem (rolle, person) </a:t>
            </a:r>
            <a:r>
              <a:rPr lang="nb-NO" sz="1400" dirty="0">
                <a:solidFill>
                  <a:srgbClr val="404040"/>
                </a:solidFill>
                <a:latin typeface="Arial" panose="020B0604020202020204" pitchFamily="34" charset="0"/>
                <a:cs typeface="Arial" panose="020B0604020202020204" pitchFamily="34" charset="0"/>
              </a:rPr>
              <a:t>gjør </a:t>
            </a:r>
            <a:r>
              <a:rPr lang="nb-NO" sz="1400" dirty="0" smtClean="0">
                <a:solidFill>
                  <a:srgbClr val="404040"/>
                </a:solidFill>
                <a:latin typeface="Arial" panose="020B0604020202020204" pitchFamily="34" charset="0"/>
                <a:cs typeface="Arial" panose="020B0604020202020204" pitchFamily="34" charset="0"/>
              </a:rPr>
              <a:t>hva </a:t>
            </a:r>
            <a:r>
              <a:rPr lang="nb-NO" sz="1400" dirty="0">
                <a:solidFill>
                  <a:srgbClr val="404040"/>
                </a:solidFill>
                <a:latin typeface="Arial" panose="020B0604020202020204" pitchFamily="34" charset="0"/>
                <a:cs typeface="Arial" panose="020B0604020202020204" pitchFamily="34" charset="0"/>
              </a:rPr>
              <a:t>hos oss, for å sikre god samhandling og godt </a:t>
            </a:r>
            <a:r>
              <a:rPr lang="nb-NO" sz="1400" dirty="0" smtClean="0">
                <a:solidFill>
                  <a:srgbClr val="404040"/>
                </a:solidFill>
                <a:latin typeface="Arial" panose="020B0604020202020204" pitchFamily="34" charset="0"/>
                <a:cs typeface="Arial" panose="020B0604020202020204" pitchFamily="34" charset="0"/>
              </a:rPr>
              <a:t>samarbeid med kommunen </a:t>
            </a:r>
            <a:r>
              <a:rPr lang="nb-NO" sz="1400" dirty="0">
                <a:solidFill>
                  <a:srgbClr val="404040"/>
                </a:solidFill>
                <a:latin typeface="Arial" panose="020B0604020202020204" pitchFamily="34" charset="0"/>
                <a:cs typeface="Arial" panose="020B0604020202020204" pitchFamily="34" charset="0"/>
              </a:rPr>
              <a:t>om pasienter i LAR</a:t>
            </a:r>
            <a:r>
              <a:rPr lang="nb-NO" sz="1400" dirty="0" smtClean="0">
                <a:solidFill>
                  <a:srgbClr val="404040"/>
                </a:solidFill>
                <a:latin typeface="Arial" panose="020B0604020202020204" pitchFamily="34" charset="0"/>
                <a:cs typeface="Arial" panose="020B0604020202020204" pitchFamily="34" charset="0"/>
              </a:rPr>
              <a:t>?</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På hvilken måte tar vi ansvar for å initiere arbeid med individuell plan når en pasient starter i LAR?</a:t>
            </a:r>
            <a:endParaRPr lang="nb-NO" sz="14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228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a:xfrm>
            <a:off x="838200" y="3480595"/>
            <a:ext cx="3646251" cy="2279732"/>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Hvordan ivaretar vi pårørendes behov for hjelp, veiledning og eventuelt </a:t>
            </a:r>
            <a:r>
              <a:rPr lang="nb-NO" sz="1400" dirty="0" smtClean="0">
                <a:solidFill>
                  <a:srgbClr val="404040"/>
                </a:solidFill>
                <a:latin typeface="Arial" panose="020B0604020202020204" pitchFamily="34" charset="0"/>
                <a:cs typeface="Arial" panose="020B0604020202020204" pitchFamily="34" charset="0"/>
              </a:rPr>
              <a:t>behandling hos oss?</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Hva kjennetegner en god dialog med pårørende, og hvilke faktorer spiller inn på om dialogen blir god?</a:t>
            </a:r>
            <a:endParaRPr lang="nb-NO" sz="1400" dirty="0">
              <a:solidFill>
                <a:srgbClr val="404040"/>
              </a:solidFill>
              <a:latin typeface="Arial" panose="020B0604020202020204" pitchFamily="34" charset="0"/>
              <a:cs typeface="Arial" panose="020B0604020202020204" pitchFamily="34" charset="0"/>
            </a:endParaRPr>
          </a:p>
        </p:txBody>
      </p:sp>
      <p:pic>
        <p:nvPicPr>
          <p:cNvPr id="4" name="Bilde 3" descr="Illustrasjon av to personer i en telefonsamtale med hverandre" title="Samta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1284" y="1444542"/>
            <a:ext cx="4929248" cy="4732421"/>
          </a:xfrm>
          <a:prstGeom prst="rect">
            <a:avLst/>
          </a:prstGeom>
        </p:spPr>
      </p:pic>
      <p:sp>
        <p:nvSpPr>
          <p:cNvPr id="3" name="Plassholder for innhold 2"/>
          <p:cNvSpPr>
            <a:spLocks noGrp="1"/>
          </p:cNvSpPr>
          <p:nvPr>
            <p:ph idx="1"/>
          </p:nvPr>
        </p:nvSpPr>
        <p:spPr>
          <a:xfrm>
            <a:off x="838201" y="1825625"/>
            <a:ext cx="4716552" cy="1654970"/>
          </a:xfrm>
        </p:spPr>
        <p:txBody>
          <a:bodyPr>
            <a:normAutofit/>
          </a:bodyPr>
          <a:lstStyle/>
          <a:p>
            <a:pPr marL="0" indent="0">
              <a:buNone/>
            </a:pPr>
            <a:r>
              <a:rPr lang="nb-NO" sz="1800" dirty="0" smtClean="0"/>
              <a:t>Pårørendes rettigheter og helse- og omsorgstjenestens plikter beskrives i Helsedirektoratets pårørendeveileder. Den gir anbefalinger om god praksis.</a:t>
            </a:r>
          </a:p>
        </p:txBody>
      </p:sp>
      <p:sp>
        <p:nvSpPr>
          <p:cNvPr id="2" name="Tittel 1"/>
          <p:cNvSpPr>
            <a:spLocks noGrp="1"/>
          </p:cNvSpPr>
          <p:nvPr>
            <p:ph type="title"/>
          </p:nvPr>
        </p:nvSpPr>
        <p:spPr/>
        <p:txBody>
          <a:bodyPr/>
          <a:lstStyle/>
          <a:p>
            <a:r>
              <a:rPr lang="nb-NO" dirty="0" smtClean="0"/>
              <a:t>Samarbeid med pårørende</a:t>
            </a:r>
            <a:endParaRPr lang="nb-NO" dirty="0"/>
          </a:p>
        </p:txBody>
      </p:sp>
    </p:spTree>
    <p:extLst>
      <p:ext uri="{BB962C8B-B14F-4D97-AF65-F5344CB8AC3E}">
        <p14:creationId xmlns:p14="http://schemas.microsoft.com/office/powerpoint/2010/main" val="1657226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Illustrasjon av en bygning" title="Bygning"/>
          <p:cNvPicPr>
            <a:picLocks noChangeAspect="1"/>
          </p:cNvPicPr>
          <p:nvPr/>
        </p:nvPicPr>
        <p:blipFill>
          <a:blip r:embed="rId3"/>
          <a:stretch>
            <a:fillRect/>
          </a:stretch>
        </p:blipFill>
        <p:spPr>
          <a:xfrm>
            <a:off x="5343687" y="0"/>
            <a:ext cx="6848314" cy="6858000"/>
          </a:xfrm>
          <a:prstGeom prst="rect">
            <a:avLst/>
          </a:prstGeom>
        </p:spPr>
      </p:pic>
      <p:sp>
        <p:nvSpPr>
          <p:cNvPr id="3" name="Plassholder for innhold 2"/>
          <p:cNvSpPr>
            <a:spLocks noGrp="1"/>
          </p:cNvSpPr>
          <p:nvPr>
            <p:ph idx="1"/>
          </p:nvPr>
        </p:nvSpPr>
        <p:spPr>
          <a:xfrm>
            <a:off x="838200" y="1825625"/>
            <a:ext cx="4924926" cy="4057817"/>
          </a:xfrm>
        </p:spPr>
        <p:txBody>
          <a:bodyPr>
            <a:noAutofit/>
          </a:bodyPr>
          <a:lstStyle/>
          <a:p>
            <a:r>
              <a:rPr lang="nb-NO" sz="1800" dirty="0" smtClean="0"/>
              <a:t>Bruker- og pårørendeorganisasjoner</a:t>
            </a:r>
          </a:p>
          <a:p>
            <a:r>
              <a:rPr lang="nb-NO" sz="1800" dirty="0"/>
              <a:t>K</a:t>
            </a:r>
            <a:r>
              <a:rPr lang="nb-NO" sz="1800" dirty="0" smtClean="0"/>
              <a:t>ommunale sosialtjenester</a:t>
            </a:r>
          </a:p>
          <a:p>
            <a:r>
              <a:rPr lang="nb-NO" sz="1800" dirty="0" smtClean="0"/>
              <a:t>Ulike lavterskeltiltak</a:t>
            </a:r>
          </a:p>
          <a:p>
            <a:r>
              <a:rPr lang="nb-NO" sz="1800" dirty="0" smtClean="0"/>
              <a:t>Fastleger</a:t>
            </a:r>
          </a:p>
          <a:p>
            <a:r>
              <a:rPr lang="nb-NO" sz="1800" dirty="0" smtClean="0"/>
              <a:t>Legevakt</a:t>
            </a:r>
          </a:p>
          <a:p>
            <a:r>
              <a:rPr lang="nb-NO" sz="1800" dirty="0" smtClean="0"/>
              <a:t>Apotek</a:t>
            </a:r>
          </a:p>
          <a:p>
            <a:r>
              <a:rPr lang="nb-NO" sz="1800" dirty="0" smtClean="0"/>
              <a:t>Psykisk helsevern</a:t>
            </a:r>
          </a:p>
          <a:p>
            <a:r>
              <a:rPr lang="nb-NO" sz="1800" dirty="0" smtClean="0"/>
              <a:t>Somatiske avdelinger</a:t>
            </a:r>
          </a:p>
          <a:p>
            <a:r>
              <a:rPr lang="nb-NO" sz="1800" dirty="0" smtClean="0"/>
              <a:t>Kriminalomsorg</a:t>
            </a:r>
          </a:p>
          <a:p>
            <a:r>
              <a:rPr lang="nb-NO" sz="1800" dirty="0" smtClean="0"/>
              <a:t>Andre viktige samarbeidsparter</a:t>
            </a:r>
            <a:endParaRPr lang="nb-NO" sz="1800" dirty="0"/>
          </a:p>
        </p:txBody>
      </p:sp>
      <p:sp>
        <p:nvSpPr>
          <p:cNvPr id="2" name="Tittel 1"/>
          <p:cNvSpPr>
            <a:spLocks noGrp="1"/>
          </p:cNvSpPr>
          <p:nvPr>
            <p:ph type="title"/>
          </p:nvPr>
        </p:nvSpPr>
        <p:spPr/>
        <p:txBody>
          <a:bodyPr>
            <a:normAutofit fontScale="90000"/>
          </a:bodyPr>
          <a:lstStyle/>
          <a:p>
            <a:r>
              <a:rPr lang="nb-NO" sz="4000" dirty="0" smtClean="0"/>
              <a:t>Hvem har ansvar for samarbeidet med følgende instanser, og hvordan foregår samarbeidet?</a:t>
            </a:r>
            <a:endParaRPr lang="nb-NO" sz="4000" dirty="0"/>
          </a:p>
        </p:txBody>
      </p:sp>
    </p:spTree>
    <p:extLst>
      <p:ext uri="{BB962C8B-B14F-4D97-AF65-F5344CB8AC3E}">
        <p14:creationId xmlns:p14="http://schemas.microsoft.com/office/powerpoint/2010/main" val="2830735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p:cNvSpPr>
            <a:spLocks noGrp="1"/>
          </p:cNvSpPr>
          <p:nvPr>
            <p:ph type="subTitle" idx="1"/>
          </p:nvPr>
        </p:nvSpPr>
        <p:spPr/>
        <p:txBody>
          <a:bodyPr/>
          <a:lstStyle/>
          <a:p>
            <a:r>
              <a:rPr lang="nb-NO" dirty="0" smtClean="0"/>
              <a:t>Bruk av substitusjonslegemiddel skiller LAR fra øvrig tverrfaglig spesialisert rusbehandling. Derfor er det viktig å kjenne til virkninger og bivirkninger av de ulike LAR-legemidlene. </a:t>
            </a:r>
            <a:endParaRPr lang="nb-NO" dirty="0"/>
          </a:p>
        </p:txBody>
      </p:sp>
      <p:sp>
        <p:nvSpPr>
          <p:cNvPr id="3" name="Tittel 2"/>
          <p:cNvSpPr>
            <a:spLocks noGrp="1"/>
          </p:cNvSpPr>
          <p:nvPr>
            <p:ph type="ctrTitle"/>
          </p:nvPr>
        </p:nvSpPr>
        <p:spPr/>
        <p:txBody>
          <a:bodyPr/>
          <a:lstStyle/>
          <a:p>
            <a:r>
              <a:rPr lang="nb-NO" dirty="0" smtClean="0"/>
              <a:t>LAR-legemidler</a:t>
            </a:r>
            <a:endParaRPr lang="nb-NO" dirty="0"/>
          </a:p>
        </p:txBody>
      </p:sp>
    </p:spTree>
    <p:extLst>
      <p:ext uri="{BB962C8B-B14F-4D97-AF65-F5344CB8AC3E}">
        <p14:creationId xmlns:p14="http://schemas.microsoft.com/office/powerpoint/2010/main" val="1769192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asjonal kompetansetjeneste TSBs logo"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54486"/>
            <a:ext cx="3422565" cy="903514"/>
          </a:xfrm>
          <a:prstGeom prst="rect">
            <a:avLst/>
          </a:prstGeom>
        </p:spPr>
      </p:pic>
      <p:sp>
        <p:nvSpPr>
          <p:cNvPr id="5" name="TekstSylinder 4"/>
          <p:cNvSpPr txBox="1"/>
          <p:nvPr/>
        </p:nvSpPr>
        <p:spPr>
          <a:xfrm>
            <a:off x="9601200" y="6083077"/>
            <a:ext cx="2389413" cy="646331"/>
          </a:xfrm>
          <a:prstGeom prst="rect">
            <a:avLst/>
          </a:prstGeom>
          <a:noFill/>
        </p:spPr>
        <p:txBody>
          <a:bodyPr wrap="square" rtlCol="0">
            <a:spAutoFit/>
          </a:bodyPr>
          <a:lstStyle/>
          <a:p>
            <a:pPr algn="r"/>
            <a:r>
              <a:rPr lang="nb-NO" sz="900" dirty="0" smtClean="0">
                <a:solidFill>
                  <a:schemeClr val="tx1">
                    <a:lumMod val="75000"/>
                    <a:lumOff val="25000"/>
                  </a:schemeClr>
                </a:solidFill>
                <a:latin typeface="Arial" panose="020B0604020202020204" pitchFamily="34" charset="0"/>
                <a:cs typeface="Arial" panose="020B0604020202020204" pitchFamily="34" charset="0"/>
              </a:rPr>
              <a:t>Denne presentasjonen er laget av Nasjonal kompetansetjeneste TSB, som en ressurs for implementering av Nasjonal faglig retningslinje for LAR (revidert 2022). </a:t>
            </a:r>
            <a:endParaRPr lang="nb-NO"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p:txBody>
          <a:bodyPr>
            <a:normAutofit/>
          </a:bodyPr>
          <a:lstStyle/>
          <a:p>
            <a:r>
              <a:rPr lang="nb-NO" sz="2000" dirty="0" smtClean="0"/>
              <a:t>Her finner du refleksjonsspørsmål som du som er leder i TSB kan bruke for eksempel i forbindelse med internundervisning, personalmøter eller samarbeidsmøter. </a:t>
            </a:r>
          </a:p>
          <a:p>
            <a:r>
              <a:rPr lang="nb-NO" sz="2000" dirty="0" smtClean="0"/>
              <a:t>Ta i bruk de delene av presentasjonen dere har behov for. Velg f.eks. ut ett av temaene, eller fordel temaene på flere samlinger/møter.</a:t>
            </a:r>
          </a:p>
          <a:p>
            <a:r>
              <a:rPr lang="nb-NO" sz="2000" dirty="0"/>
              <a:t>Innhold i denne presentasjonen kan brukes til oppfølgingsaktivitet for behandlergrupper i etterkant av gjennomført e-læringskurs «Legemiddelassistert rehabilitering – pasientene, fagfolkene og systemet». Kurset finnes i helseforetakenes læringsportaler og på tsb.no. </a:t>
            </a:r>
            <a:endParaRPr lang="nb-NO" sz="2000" dirty="0" smtClean="0"/>
          </a:p>
          <a:p>
            <a:endParaRPr lang="nb-NO" sz="2000" dirty="0"/>
          </a:p>
        </p:txBody>
      </p:sp>
      <p:sp>
        <p:nvSpPr>
          <p:cNvPr id="2" name="Tittel 1"/>
          <p:cNvSpPr>
            <a:spLocks noGrp="1"/>
          </p:cNvSpPr>
          <p:nvPr>
            <p:ph type="title"/>
          </p:nvPr>
        </p:nvSpPr>
        <p:spPr/>
        <p:txBody>
          <a:bodyPr/>
          <a:lstStyle/>
          <a:p>
            <a:r>
              <a:rPr lang="nb-NO" dirty="0" smtClean="0"/>
              <a:t>Innholdet i presentasjonen</a:t>
            </a:r>
            <a:endParaRPr lang="nb-NO" dirty="0"/>
          </a:p>
        </p:txBody>
      </p:sp>
    </p:spTree>
    <p:extLst>
      <p:ext uri="{BB962C8B-B14F-4D97-AF65-F5344CB8AC3E}">
        <p14:creationId xmlns:p14="http://schemas.microsoft.com/office/powerpoint/2010/main" val="1707458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a:xfrm>
            <a:off x="838200" y="3897231"/>
            <a:ext cx="3646251" cy="2166685"/>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Hvordan </a:t>
            </a:r>
            <a:r>
              <a:rPr lang="nb-NO" sz="1400" dirty="0" smtClean="0">
                <a:solidFill>
                  <a:srgbClr val="404040"/>
                </a:solidFill>
                <a:latin typeface="Arial" panose="020B0604020202020204" pitchFamily="34" charset="0"/>
                <a:cs typeface="Arial" panose="020B0604020202020204" pitchFamily="34" charset="0"/>
              </a:rPr>
              <a:t>holder vi </a:t>
            </a:r>
            <a:r>
              <a:rPr lang="nb-NO" sz="1400" dirty="0">
                <a:solidFill>
                  <a:srgbClr val="404040"/>
                </a:solidFill>
                <a:latin typeface="Arial" panose="020B0604020202020204" pitchFamily="34" charset="0"/>
                <a:cs typeface="Arial" panose="020B0604020202020204" pitchFamily="34" charset="0"/>
              </a:rPr>
              <a:t>oss oppdatert</a:t>
            </a:r>
            <a:r>
              <a:rPr lang="nb-NO" sz="1400" dirty="0" smtClean="0">
                <a:solidFill>
                  <a:srgbClr val="404040"/>
                </a:solidFill>
                <a:latin typeface="Arial" panose="020B0604020202020204" pitchFamily="34" charset="0"/>
                <a:cs typeface="Arial" panose="020B0604020202020204" pitchFamily="34" charset="0"/>
              </a:rPr>
              <a:t>?</a:t>
            </a:r>
          </a:p>
          <a:p>
            <a:endParaRPr lang="nb-NO" sz="1400" dirty="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Hva </a:t>
            </a:r>
            <a:r>
              <a:rPr lang="nb-NO" sz="1400" dirty="0" smtClean="0">
                <a:solidFill>
                  <a:srgbClr val="404040"/>
                </a:solidFill>
                <a:latin typeface="Arial" panose="020B0604020202020204" pitchFamily="34" charset="0"/>
                <a:cs typeface="Arial" panose="020B0604020202020204" pitchFamily="34" charset="0"/>
              </a:rPr>
              <a:t>vil det si å være «oppdatert» for ulike yrkesgrupper hos oss?</a:t>
            </a:r>
            <a:endParaRPr lang="nb-NO" sz="1400" dirty="0">
              <a:solidFill>
                <a:srgbClr val="404040"/>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a:xfrm>
            <a:off x="838200" y="1825625"/>
            <a:ext cx="6019800" cy="2071606"/>
          </a:xfrm>
        </p:spPr>
        <p:txBody>
          <a:bodyPr>
            <a:normAutofit/>
          </a:bodyPr>
          <a:lstStyle/>
          <a:p>
            <a:pPr marL="0" indent="0">
              <a:buNone/>
            </a:pPr>
            <a:r>
              <a:rPr lang="nb-NO" sz="1800" dirty="0" smtClean="0"/>
              <a:t>LAR-medisiner er stadig under utvikling. Vi må holde oss orientert som nye medisiner som kan gjøre livet bedre for pasientene.</a:t>
            </a:r>
          </a:p>
          <a:p>
            <a:pPr marL="0" indent="0">
              <a:buNone/>
            </a:pPr>
            <a:r>
              <a:rPr lang="nb-NO" sz="1800" dirty="0" smtClean="0"/>
              <a:t>Vi har et ansvar for å dokumentere virkninger og bivirkninger av de ulike medikamentene – særlig når de er nye.</a:t>
            </a:r>
          </a:p>
          <a:p>
            <a:pPr marL="0" indent="0">
              <a:buNone/>
            </a:pPr>
            <a:endParaRPr lang="nb-NO" sz="2400" dirty="0"/>
          </a:p>
        </p:txBody>
      </p:sp>
      <p:sp>
        <p:nvSpPr>
          <p:cNvPr id="2" name="Tittel 1"/>
          <p:cNvSpPr>
            <a:spLocks noGrp="1"/>
          </p:cNvSpPr>
          <p:nvPr>
            <p:ph type="title"/>
          </p:nvPr>
        </p:nvSpPr>
        <p:spPr/>
        <p:txBody>
          <a:bodyPr/>
          <a:lstStyle/>
          <a:p>
            <a:r>
              <a:rPr lang="nb-NO" dirty="0" smtClean="0"/>
              <a:t>Henger vi med på utviklingen?</a:t>
            </a:r>
            <a:endParaRPr lang="nb-NO" dirty="0"/>
          </a:p>
        </p:txBody>
      </p:sp>
      <p:pic>
        <p:nvPicPr>
          <p:cNvPr id="6" name="Bilde 5" descr="Illustrasjon av en mann og en kvinne som står foran en skranke på et legekontor." title="Mennes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012" y="1957973"/>
            <a:ext cx="4219575" cy="4219575"/>
          </a:xfrm>
          <a:prstGeom prst="rect">
            <a:avLst/>
          </a:prstGeom>
        </p:spPr>
      </p:pic>
    </p:spTree>
    <p:extLst>
      <p:ext uri="{BB962C8B-B14F-4D97-AF65-F5344CB8AC3E}">
        <p14:creationId xmlns:p14="http://schemas.microsoft.com/office/powerpoint/2010/main" val="24988539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a:xfrm>
            <a:off x="838200" y="3867946"/>
            <a:ext cx="4347410" cy="2121888"/>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Når pasienten formidler plagsomme bivirkninger av medisinen de får, hvilke rutiner har vi for å undersøke og vurdere disse?</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Hvordan bruker vi kompetansen til de ulike yrkesgruppene i dette?</a:t>
            </a:r>
          </a:p>
        </p:txBody>
      </p:sp>
      <p:pic>
        <p:nvPicPr>
          <p:cNvPr id="4" name="Bilde 3" descr="Illustrasjon av en person som svetter og ser ut til å ha ubehag" title="Pasient"/>
          <p:cNvPicPr>
            <a:picLocks noChangeAspect="1"/>
          </p:cNvPicPr>
          <p:nvPr/>
        </p:nvPicPr>
        <p:blipFill rotWithShape="1">
          <a:blip r:embed="rId2"/>
          <a:srcRect r="2292"/>
          <a:stretch/>
        </p:blipFill>
        <p:spPr>
          <a:xfrm>
            <a:off x="7210813" y="0"/>
            <a:ext cx="4981187" cy="6858000"/>
          </a:xfrm>
          <a:prstGeom prst="rect">
            <a:avLst/>
          </a:prstGeom>
        </p:spPr>
      </p:pic>
      <p:sp>
        <p:nvSpPr>
          <p:cNvPr id="3" name="Plassholder for innhold 2"/>
          <p:cNvSpPr>
            <a:spLocks noGrp="1"/>
          </p:cNvSpPr>
          <p:nvPr>
            <p:ph idx="1"/>
          </p:nvPr>
        </p:nvSpPr>
        <p:spPr>
          <a:xfrm>
            <a:off x="838200" y="1825625"/>
            <a:ext cx="6805863" cy="2042321"/>
          </a:xfrm>
        </p:spPr>
        <p:txBody>
          <a:bodyPr>
            <a:normAutofit/>
          </a:bodyPr>
          <a:lstStyle/>
          <a:p>
            <a:pPr marL="0" indent="0">
              <a:lnSpc>
                <a:spcPct val="100000"/>
              </a:lnSpc>
              <a:buNone/>
            </a:pPr>
            <a:r>
              <a:rPr lang="nb-NO" sz="1800" dirty="0" smtClean="0"/>
              <a:t>Disse kan være vanskelig å skille mellom. Pasientens opplevelse kan også endre seg gjennom behandlingsforløpet. Eventuelle plager pasienten har, kan skyldes bivirkninger av medisinen, dosejustering eller feilmedisinering. Men det kan også skyldes inntak av rusmidler, abstinens, overgangsalder eller andre somatiske eller psykiske tilstander.</a:t>
            </a:r>
          </a:p>
          <a:p>
            <a:pPr marL="0" indent="0">
              <a:lnSpc>
                <a:spcPct val="100000"/>
              </a:lnSpc>
              <a:buNone/>
            </a:pPr>
            <a:endParaRPr lang="nb-NO" sz="2000" dirty="0"/>
          </a:p>
          <a:p>
            <a:pPr marL="0" indent="0">
              <a:lnSpc>
                <a:spcPct val="100000"/>
              </a:lnSpc>
              <a:buNone/>
            </a:pPr>
            <a:endParaRPr lang="nb-NO" sz="2000" dirty="0"/>
          </a:p>
        </p:txBody>
      </p:sp>
      <p:sp>
        <p:nvSpPr>
          <p:cNvPr id="2" name="Tittel 1"/>
          <p:cNvSpPr>
            <a:spLocks noGrp="1"/>
          </p:cNvSpPr>
          <p:nvPr>
            <p:ph type="title"/>
          </p:nvPr>
        </p:nvSpPr>
        <p:spPr>
          <a:xfrm>
            <a:off x="838200" y="365125"/>
            <a:ext cx="6982326" cy="1325563"/>
          </a:xfrm>
        </p:spPr>
        <p:txBody>
          <a:bodyPr>
            <a:normAutofit/>
          </a:bodyPr>
          <a:lstStyle/>
          <a:p>
            <a:r>
              <a:rPr lang="nb-NO" sz="4000" dirty="0" smtClean="0"/>
              <a:t>Virkning, bivirkning eller symptomer på noe annet?</a:t>
            </a:r>
            <a:endParaRPr lang="nb-NO" sz="4000" dirty="0"/>
          </a:p>
        </p:txBody>
      </p:sp>
    </p:spTree>
    <p:extLst>
      <p:ext uri="{BB962C8B-B14F-4D97-AF65-F5344CB8AC3E}">
        <p14:creationId xmlns:p14="http://schemas.microsoft.com/office/powerpoint/2010/main" val="379547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p:cNvSpPr>
            <a:spLocks noGrp="1"/>
          </p:cNvSpPr>
          <p:nvPr>
            <p:ph type="subTitle" idx="1"/>
          </p:nvPr>
        </p:nvSpPr>
        <p:spPr/>
        <p:txBody>
          <a:bodyPr>
            <a:normAutofit fontScale="92500"/>
          </a:bodyPr>
          <a:lstStyle/>
          <a:p>
            <a:r>
              <a:rPr lang="nb-NO" dirty="0" smtClean="0"/>
              <a:t>Når pasienten får medvirke i utforming av sin behandling, er det større sannsynlighet for å lykkes. Individuelle tilpasninger vektlegges </a:t>
            </a:r>
            <a:r>
              <a:rPr lang="nb-NO" dirty="0"/>
              <a:t>i den reviderte </a:t>
            </a:r>
            <a:r>
              <a:rPr lang="nb-NO" dirty="0" smtClean="0"/>
              <a:t>LAR-retningslinjen. Pasientens mål, ønsker og behov skal være førende for hvilke instanser og personer som skal bidra i behandlings- og rehabiliteringsprosessen. </a:t>
            </a:r>
            <a:endParaRPr lang="nb-NO" dirty="0"/>
          </a:p>
        </p:txBody>
      </p:sp>
      <p:sp>
        <p:nvSpPr>
          <p:cNvPr id="3" name="Tittel 2"/>
          <p:cNvSpPr>
            <a:spLocks noGrp="1"/>
          </p:cNvSpPr>
          <p:nvPr>
            <p:ph type="ctrTitle"/>
          </p:nvPr>
        </p:nvSpPr>
        <p:spPr/>
        <p:txBody>
          <a:bodyPr/>
          <a:lstStyle/>
          <a:p>
            <a:r>
              <a:rPr lang="nb-NO" dirty="0" smtClean="0"/>
              <a:t>Brukermedvirkning</a:t>
            </a:r>
            <a:endParaRPr lang="nb-NO" dirty="0"/>
          </a:p>
        </p:txBody>
      </p:sp>
    </p:spTree>
    <p:extLst>
      <p:ext uri="{BB962C8B-B14F-4D97-AF65-F5344CB8AC3E}">
        <p14:creationId xmlns:p14="http://schemas.microsoft.com/office/powerpoint/2010/main" val="1853835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vrundet rektangel 4"/>
          <p:cNvSpPr/>
          <p:nvPr/>
        </p:nvSpPr>
        <p:spPr>
          <a:xfrm>
            <a:off x="838200" y="3859341"/>
            <a:ext cx="3453062" cy="1657138"/>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Hvordan </a:t>
            </a:r>
            <a:r>
              <a:rPr lang="nb-NO" sz="1400" dirty="0" smtClean="0">
                <a:solidFill>
                  <a:srgbClr val="404040"/>
                </a:solidFill>
                <a:latin typeface="Arial" panose="020B0604020202020204" pitchFamily="34" charset="0"/>
                <a:cs typeface="Arial" panose="020B0604020202020204" pitchFamily="34" charset="0"/>
              </a:rPr>
              <a:t>etablerer </a:t>
            </a:r>
            <a:r>
              <a:rPr lang="nb-NO" sz="1400" dirty="0">
                <a:solidFill>
                  <a:srgbClr val="404040"/>
                </a:solidFill>
                <a:latin typeface="Arial" panose="020B0604020202020204" pitchFamily="34" charset="0"/>
                <a:cs typeface="Arial" panose="020B0604020202020204" pitchFamily="34" charset="0"/>
              </a:rPr>
              <a:t>og </a:t>
            </a:r>
            <a:r>
              <a:rPr lang="nb-NO" sz="1400" dirty="0" smtClean="0">
                <a:solidFill>
                  <a:srgbClr val="404040"/>
                </a:solidFill>
                <a:latin typeface="Arial" panose="020B0604020202020204" pitchFamily="34" charset="0"/>
                <a:cs typeface="Arial" panose="020B0604020202020204" pitchFamily="34" charset="0"/>
              </a:rPr>
              <a:t>bevarer vi en </a:t>
            </a:r>
            <a:r>
              <a:rPr lang="nb-NO" sz="1400" dirty="0">
                <a:solidFill>
                  <a:srgbClr val="404040"/>
                </a:solidFill>
                <a:latin typeface="Arial" panose="020B0604020202020204" pitchFamily="34" charset="0"/>
                <a:cs typeface="Arial" panose="020B0604020202020204" pitchFamily="34" charset="0"/>
              </a:rPr>
              <a:t>god allianse med pasienten?</a:t>
            </a:r>
          </a:p>
        </p:txBody>
      </p:sp>
      <p:pic>
        <p:nvPicPr>
          <p:cNvPr id="2" name="Bilde 1" descr="Illustrasjon av en pasient i dialog med sin fastlege" title="Allians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49119" y="0"/>
            <a:ext cx="7942881" cy="6858000"/>
          </a:xfrm>
          <a:prstGeom prst="rect">
            <a:avLst/>
          </a:prstGeom>
        </p:spPr>
      </p:pic>
      <p:sp>
        <p:nvSpPr>
          <p:cNvPr id="4" name="Plassholder for innhold 3"/>
          <p:cNvSpPr>
            <a:spLocks noGrp="1"/>
          </p:cNvSpPr>
          <p:nvPr>
            <p:ph idx="1"/>
          </p:nvPr>
        </p:nvSpPr>
        <p:spPr>
          <a:xfrm>
            <a:off x="838200" y="1825625"/>
            <a:ext cx="4447674" cy="2349333"/>
          </a:xfrm>
        </p:spPr>
        <p:txBody>
          <a:bodyPr>
            <a:normAutofit/>
          </a:bodyPr>
          <a:lstStyle/>
          <a:p>
            <a:pPr marL="0" indent="0">
              <a:lnSpc>
                <a:spcPct val="100000"/>
              </a:lnSpc>
              <a:buNone/>
            </a:pPr>
            <a:r>
              <a:rPr lang="nb-NO" sz="1800" i="1" dirty="0" smtClean="0"/>
              <a:t>«Allianse er et samarbeid kjennetegnet ved enighet om terapiens målsetting, konsensus når det kommer til oppgaver terapien skal bestå av og det emosjonelle båndet mellom klient og terapeut.»</a:t>
            </a:r>
            <a:r>
              <a:rPr lang="nb-NO" sz="1800" dirty="0" smtClean="0"/>
              <a:t/>
            </a:r>
            <a:br>
              <a:rPr lang="nb-NO" sz="1800" dirty="0" smtClean="0"/>
            </a:br>
            <a:r>
              <a:rPr lang="nb-NO" sz="1400" dirty="0" smtClean="0"/>
              <a:t>– Edward S. </a:t>
            </a:r>
            <a:r>
              <a:rPr lang="nb-NO" sz="1400" dirty="0" err="1" smtClean="0"/>
              <a:t>Bordin</a:t>
            </a:r>
            <a:endParaRPr lang="nb-NO" sz="1400" dirty="0" smtClean="0"/>
          </a:p>
          <a:p>
            <a:pPr marL="0" indent="0">
              <a:lnSpc>
                <a:spcPct val="100000"/>
              </a:lnSpc>
              <a:buNone/>
            </a:pPr>
            <a:endParaRPr lang="nb-NO" sz="2000" dirty="0" smtClean="0"/>
          </a:p>
        </p:txBody>
      </p:sp>
      <p:sp>
        <p:nvSpPr>
          <p:cNvPr id="3" name="Tittel 2"/>
          <p:cNvSpPr>
            <a:spLocks noGrp="1"/>
          </p:cNvSpPr>
          <p:nvPr>
            <p:ph type="title"/>
          </p:nvPr>
        </p:nvSpPr>
        <p:spPr/>
        <p:txBody>
          <a:bodyPr/>
          <a:lstStyle/>
          <a:p>
            <a:r>
              <a:rPr lang="nb-NO" dirty="0" smtClean="0"/>
              <a:t>Allianse</a:t>
            </a:r>
            <a:endParaRPr lang="nb-NO" dirty="0"/>
          </a:p>
        </p:txBody>
      </p:sp>
    </p:spTree>
    <p:extLst>
      <p:ext uri="{BB962C8B-B14F-4D97-AF65-F5344CB8AC3E}">
        <p14:creationId xmlns:p14="http://schemas.microsoft.com/office/powerpoint/2010/main" val="2128559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rundet rektangel 5"/>
          <p:cNvSpPr/>
          <p:nvPr/>
        </p:nvSpPr>
        <p:spPr>
          <a:xfrm>
            <a:off x="838200" y="3787151"/>
            <a:ext cx="4323347" cy="1975975"/>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Hvilke virkemidler bruker vi for å sikre brukermedvirkning?</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Kan vi ta i bruk flere virkemidler enn vi gjør i dag?</a:t>
            </a:r>
            <a:endParaRPr lang="nb-NO" sz="1400" dirty="0">
              <a:solidFill>
                <a:srgbClr val="404040"/>
              </a:solidFill>
              <a:latin typeface="Arial" panose="020B0604020202020204" pitchFamily="34" charset="0"/>
              <a:cs typeface="Arial" panose="020B0604020202020204" pitchFamily="34" charset="0"/>
            </a:endParaRPr>
          </a:p>
        </p:txBody>
      </p:sp>
      <p:pic>
        <p:nvPicPr>
          <p:cNvPr id="4" name="Bilde 3" descr="Illustrasjon av en ordsky som inneholder ordene: Informerte valg, feedbackverktøy, ansvarsgruppe, brukerstyrt innleggelse, likepersoner, selvhjelpsgrupper, erfaringskonsulenter, individuell plan (IP), koordinator, brukerråd, bruker- og pårørendeorganisasjoner. " title="Ordsky"/>
          <p:cNvPicPr>
            <a:picLocks noChangeAspect="1"/>
          </p:cNvPicPr>
          <p:nvPr/>
        </p:nvPicPr>
        <p:blipFill>
          <a:blip r:embed="rId3"/>
          <a:stretch>
            <a:fillRect/>
          </a:stretch>
        </p:blipFill>
        <p:spPr>
          <a:xfrm>
            <a:off x="6014937" y="0"/>
            <a:ext cx="6177064" cy="6858000"/>
          </a:xfrm>
          <a:prstGeom prst="rect">
            <a:avLst/>
          </a:prstGeom>
        </p:spPr>
      </p:pic>
      <p:sp>
        <p:nvSpPr>
          <p:cNvPr id="3" name="Plassholder for innhold 2"/>
          <p:cNvSpPr>
            <a:spLocks noGrp="1"/>
          </p:cNvSpPr>
          <p:nvPr>
            <p:ph idx="1"/>
          </p:nvPr>
        </p:nvSpPr>
        <p:spPr>
          <a:xfrm>
            <a:off x="838201" y="1825625"/>
            <a:ext cx="5382126" cy="1807912"/>
          </a:xfrm>
        </p:spPr>
        <p:txBody>
          <a:bodyPr>
            <a:normAutofit/>
          </a:bodyPr>
          <a:lstStyle/>
          <a:p>
            <a:pPr marL="0" indent="0">
              <a:buNone/>
            </a:pPr>
            <a:r>
              <a:rPr lang="nb-NO" sz="1800" dirty="0" smtClean="0"/>
              <a:t>Vi har mange gode virkemidler for å sikre brukermedvirkning i praksis. Etablering av ansvarsgruppe og utarbeiding av individuell plan er eksempler på gode verktøy som sikrer involvering av pasienten i eget behandlingsforløp.</a:t>
            </a:r>
            <a:endParaRPr lang="nb-NO" sz="2000" dirty="0"/>
          </a:p>
        </p:txBody>
      </p:sp>
      <p:sp>
        <p:nvSpPr>
          <p:cNvPr id="2" name="Tittel 1"/>
          <p:cNvSpPr>
            <a:spLocks noGrp="1"/>
          </p:cNvSpPr>
          <p:nvPr>
            <p:ph type="title"/>
          </p:nvPr>
        </p:nvSpPr>
        <p:spPr/>
        <p:txBody>
          <a:bodyPr/>
          <a:lstStyle/>
          <a:p>
            <a:r>
              <a:rPr lang="nb-NO" dirty="0"/>
              <a:t>Brukermedvirkning i praksis</a:t>
            </a:r>
          </a:p>
        </p:txBody>
      </p:sp>
    </p:spTree>
    <p:extLst>
      <p:ext uri="{BB962C8B-B14F-4D97-AF65-F5344CB8AC3E}">
        <p14:creationId xmlns:p14="http://schemas.microsoft.com/office/powerpoint/2010/main" val="357877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vrundet rektangel 5"/>
          <p:cNvSpPr/>
          <p:nvPr/>
        </p:nvSpPr>
        <p:spPr>
          <a:xfrm>
            <a:off x="4283243" y="3787152"/>
            <a:ext cx="6145027" cy="1698496"/>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Hvilke rutiner har vi for å samarbeide med kommunen slik at det utarbeides en individuell plan for pasienter som starter i LAR? </a:t>
            </a:r>
          </a:p>
          <a:p>
            <a:endParaRPr lang="nb-NO" sz="1400"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Hvordan følger vi opp planene?</a:t>
            </a:r>
          </a:p>
        </p:txBody>
      </p:sp>
      <p:pic>
        <p:nvPicPr>
          <p:cNvPr id="5" name="Bilde 4" descr="Illustrasjon av et dokument som har overskriften &quot;Individuell plan&quot;" title="Individuell plan"/>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90923">
            <a:off x="828872" y="1850022"/>
            <a:ext cx="2891391" cy="3476291"/>
          </a:xfrm>
          <a:prstGeom prst="rect">
            <a:avLst/>
          </a:prstGeom>
        </p:spPr>
      </p:pic>
      <p:sp>
        <p:nvSpPr>
          <p:cNvPr id="3" name="Plassholder for innhold 2"/>
          <p:cNvSpPr>
            <a:spLocks noGrp="1"/>
          </p:cNvSpPr>
          <p:nvPr>
            <p:ph idx="1"/>
          </p:nvPr>
        </p:nvSpPr>
        <p:spPr>
          <a:xfrm>
            <a:off x="4283242" y="1825625"/>
            <a:ext cx="7070557" cy="1711659"/>
          </a:xfrm>
        </p:spPr>
        <p:txBody>
          <a:bodyPr>
            <a:normAutofit/>
          </a:bodyPr>
          <a:lstStyle/>
          <a:p>
            <a:pPr marL="0" indent="0">
              <a:buNone/>
            </a:pPr>
            <a:r>
              <a:rPr lang="nb-NO" sz="1800" dirty="0"/>
              <a:t>Når en pasient har behov for både kommunale tjenester og spesialisthelsetjeneste, er det kommunen som skal sørge for at det utarbeides </a:t>
            </a:r>
            <a:r>
              <a:rPr lang="nb-NO" sz="1800" dirty="0" smtClean="0"/>
              <a:t>individuell plan </a:t>
            </a:r>
            <a:r>
              <a:rPr lang="nb-NO" sz="1800" dirty="0"/>
              <a:t>(hol § 7-1). </a:t>
            </a:r>
            <a:endParaRPr lang="nb-NO" sz="1800" dirty="0" smtClean="0"/>
          </a:p>
          <a:p>
            <a:pPr marL="0" indent="0">
              <a:buNone/>
            </a:pPr>
            <a:r>
              <a:rPr lang="nb-NO" sz="1800" dirty="0" smtClean="0"/>
              <a:t>Spesialisthelsetjenesten </a:t>
            </a:r>
            <a:r>
              <a:rPr lang="nb-NO" sz="1800" dirty="0"/>
              <a:t>har ansvar for å initiere arbeidet når en pasient starter med LAR, dersom pasienten ønsker dette. </a:t>
            </a:r>
          </a:p>
          <a:p>
            <a:pPr marL="0" indent="0">
              <a:lnSpc>
                <a:spcPct val="100000"/>
              </a:lnSpc>
              <a:buNone/>
            </a:pPr>
            <a:endParaRPr lang="nb-NO" dirty="0" smtClean="0"/>
          </a:p>
        </p:txBody>
      </p:sp>
      <p:sp>
        <p:nvSpPr>
          <p:cNvPr id="2" name="Tittel 1"/>
          <p:cNvSpPr>
            <a:spLocks noGrp="1"/>
          </p:cNvSpPr>
          <p:nvPr>
            <p:ph type="title"/>
          </p:nvPr>
        </p:nvSpPr>
        <p:spPr>
          <a:xfrm>
            <a:off x="4283242" y="365125"/>
            <a:ext cx="7070558" cy="1325563"/>
          </a:xfrm>
        </p:spPr>
        <p:txBody>
          <a:bodyPr/>
          <a:lstStyle/>
          <a:p>
            <a:r>
              <a:rPr lang="nb-NO" dirty="0" smtClean="0"/>
              <a:t>Individuell plan</a:t>
            </a:r>
            <a:endParaRPr lang="nb-NO" dirty="0"/>
          </a:p>
        </p:txBody>
      </p:sp>
    </p:spTree>
    <p:extLst>
      <p:ext uri="{BB962C8B-B14F-4D97-AF65-F5344CB8AC3E}">
        <p14:creationId xmlns:p14="http://schemas.microsoft.com/office/powerpoint/2010/main" val="23498873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vrundet rektangel 7"/>
          <p:cNvSpPr/>
          <p:nvPr/>
        </p:nvSpPr>
        <p:spPr>
          <a:xfrm>
            <a:off x="838200" y="4313256"/>
            <a:ext cx="5911518" cy="1864895"/>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Hvordan kan vi bidra til at pasienter får kunnskap om sin egen tilstand og håndtering av </a:t>
            </a:r>
            <a:r>
              <a:rPr lang="nb-NO" sz="1400" dirty="0" smtClean="0">
                <a:solidFill>
                  <a:srgbClr val="404040"/>
                </a:solidFill>
                <a:latin typeface="Arial" panose="020B0604020202020204" pitchFamily="34" charset="0"/>
                <a:cs typeface="Arial" panose="020B0604020202020204" pitchFamily="34" charset="0"/>
              </a:rPr>
              <a:t>den?</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Hva skal til for at vi kan bruke psykoedukasjon i større utstrekning og mer systematisk hos oss? Har vi vurdert psykoedukasjon i gruppe?</a:t>
            </a:r>
            <a:endParaRPr lang="nb-NO" sz="1400" dirty="0">
              <a:solidFill>
                <a:srgbClr val="404040"/>
              </a:solidFill>
              <a:latin typeface="Arial" panose="020B0604020202020204" pitchFamily="34" charset="0"/>
              <a:cs typeface="Arial" panose="020B0604020202020204" pitchFamily="34" charset="0"/>
            </a:endParaRPr>
          </a:p>
        </p:txBody>
      </p:sp>
      <p:pic>
        <p:nvPicPr>
          <p:cNvPr id="7" name="Bilde 6" descr="Ilustrason av en mann som underviser eller forklarer noe." title="Psykoedukasj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5042" y="819547"/>
            <a:ext cx="4098758" cy="6038453"/>
          </a:xfrm>
          <a:prstGeom prst="rect">
            <a:avLst/>
          </a:prstGeom>
        </p:spPr>
      </p:pic>
      <p:sp>
        <p:nvSpPr>
          <p:cNvPr id="3" name="Plassholder for innhold 2"/>
          <p:cNvSpPr>
            <a:spLocks noGrp="1"/>
          </p:cNvSpPr>
          <p:nvPr>
            <p:ph idx="1"/>
          </p:nvPr>
        </p:nvSpPr>
        <p:spPr>
          <a:xfrm>
            <a:off x="838200" y="1741401"/>
            <a:ext cx="6296526" cy="2758407"/>
          </a:xfrm>
        </p:spPr>
        <p:txBody>
          <a:bodyPr>
            <a:normAutofit/>
          </a:bodyPr>
          <a:lstStyle/>
          <a:p>
            <a:pPr marL="0" indent="0">
              <a:buNone/>
            </a:pPr>
            <a:r>
              <a:rPr lang="nb-NO" sz="1800" dirty="0" smtClean="0"/>
              <a:t>For at pasientene skal kunne ta informerte valg har vi ansvar for å gi opplæring og tilpasset informasjon om tilstand og behandlingsalternativer.</a:t>
            </a:r>
          </a:p>
          <a:p>
            <a:pPr marL="0" indent="0">
              <a:buNone/>
            </a:pPr>
            <a:r>
              <a:rPr lang="nb-NO" sz="1800" dirty="0" smtClean="0"/>
              <a:t>I samarbeid med pasienten selv og/eller deres pårørende, utforsker behandler temaer som er relevante for diagnosen og mestring av symptomene. Ved å formidle forsknings- og </a:t>
            </a:r>
            <a:r>
              <a:rPr lang="nb-NO" sz="1800" dirty="0" err="1" smtClean="0"/>
              <a:t>erfaringsbasert</a:t>
            </a:r>
            <a:r>
              <a:rPr lang="nb-NO" sz="1800" dirty="0" smtClean="0"/>
              <a:t> kunnskap bidrar behandler til at pasienten kan hjelpe seg selv. Dette kalles psykoedukasjon.</a:t>
            </a:r>
            <a:endParaRPr lang="nb-NO" dirty="0"/>
          </a:p>
        </p:txBody>
      </p:sp>
      <p:sp>
        <p:nvSpPr>
          <p:cNvPr id="2" name="Tittel 1"/>
          <p:cNvSpPr>
            <a:spLocks noGrp="1"/>
          </p:cNvSpPr>
          <p:nvPr>
            <p:ph type="title"/>
          </p:nvPr>
        </p:nvSpPr>
        <p:spPr/>
        <p:txBody>
          <a:bodyPr/>
          <a:lstStyle/>
          <a:p>
            <a:r>
              <a:rPr lang="nb-NO" dirty="0" smtClean="0"/>
              <a:t>Psykoedukasjon</a:t>
            </a:r>
            <a:endParaRPr lang="nb-NO" dirty="0"/>
          </a:p>
        </p:txBody>
      </p:sp>
    </p:spTree>
    <p:extLst>
      <p:ext uri="{BB962C8B-B14F-4D97-AF65-F5344CB8AC3E}">
        <p14:creationId xmlns:p14="http://schemas.microsoft.com/office/powerpoint/2010/main" val="1901636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Illustrasjon av en balansevippe, som symbol på den krevende balansegangen mellom inidividuelle rettigheter, brukermedvirkning og kontrolltiltak." title="Balansevippe"/>
          <p:cNvPicPr>
            <a:picLocks noChangeAspect="1"/>
          </p:cNvPicPr>
          <p:nvPr/>
        </p:nvPicPr>
        <p:blipFill rotWithShape="1">
          <a:blip r:embed="rId3">
            <a:clrChange>
              <a:clrFrom>
                <a:srgbClr val="FFFFFF"/>
              </a:clrFrom>
              <a:clrTo>
                <a:srgbClr val="FFFFFF">
                  <a:alpha val="0"/>
                </a:srgbClr>
              </a:clrTo>
            </a:clrChange>
          </a:blip>
          <a:srcRect t="52188"/>
          <a:stretch/>
        </p:blipFill>
        <p:spPr>
          <a:xfrm>
            <a:off x="838200" y="5426764"/>
            <a:ext cx="6750226" cy="1211617"/>
          </a:xfrm>
          <a:prstGeom prst="rect">
            <a:avLst/>
          </a:prstGeom>
        </p:spPr>
      </p:pic>
      <p:pic>
        <p:nvPicPr>
          <p:cNvPr id="4" name="Bilde 3" descr="Illustrasjon av urinprøveglass" title="Urinprøveglass"/>
          <p:cNvPicPr>
            <a:picLocks noChangeAspect="1"/>
          </p:cNvPicPr>
          <p:nvPr/>
        </p:nvPicPr>
        <p:blipFill rotWithShape="1">
          <a:blip r:embed="rId4">
            <a:extLst>
              <a:ext uri="{28A0092B-C50C-407E-A947-70E740481C1C}">
                <a14:useLocalDpi xmlns:a14="http://schemas.microsoft.com/office/drawing/2010/main" val="0"/>
              </a:ext>
            </a:extLst>
          </a:blip>
          <a:srcRect b="12116"/>
          <a:stretch/>
        </p:blipFill>
        <p:spPr>
          <a:xfrm>
            <a:off x="7705568" y="4490402"/>
            <a:ext cx="4486432" cy="2367598"/>
          </a:xfrm>
          <a:prstGeom prst="rect">
            <a:avLst/>
          </a:prstGeom>
        </p:spPr>
      </p:pic>
      <p:sp>
        <p:nvSpPr>
          <p:cNvPr id="5" name="Avrundet rektangel 4"/>
          <p:cNvSpPr/>
          <p:nvPr/>
        </p:nvSpPr>
        <p:spPr>
          <a:xfrm>
            <a:off x="7026443" y="1693311"/>
            <a:ext cx="4327357" cy="2821154"/>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Hvilken praksis for vurdering av </a:t>
            </a:r>
            <a:r>
              <a:rPr lang="nb-NO" sz="1400" dirty="0">
                <a:solidFill>
                  <a:srgbClr val="404040"/>
                </a:solidFill>
                <a:latin typeface="Arial" panose="020B0604020202020204" pitchFamily="34" charset="0"/>
                <a:cs typeface="Arial" panose="020B0604020202020204" pitchFamily="34" charset="0"/>
              </a:rPr>
              <a:t>kontrolltiltak </a:t>
            </a:r>
            <a:r>
              <a:rPr lang="nb-NO" sz="1400" dirty="0" smtClean="0">
                <a:solidFill>
                  <a:srgbClr val="404040"/>
                </a:solidFill>
                <a:latin typeface="Arial" panose="020B0604020202020204" pitchFamily="34" charset="0"/>
                <a:cs typeface="Arial" panose="020B0604020202020204" pitchFamily="34" charset="0"/>
              </a:rPr>
              <a:t>har vi hos oss?</a:t>
            </a: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I </a:t>
            </a:r>
            <a:r>
              <a:rPr lang="nb-NO" sz="1400" dirty="0">
                <a:solidFill>
                  <a:srgbClr val="404040"/>
                </a:solidFill>
                <a:latin typeface="Arial" panose="020B0604020202020204" pitchFamily="34" charset="0"/>
                <a:cs typeface="Arial" panose="020B0604020202020204" pitchFamily="34" charset="0"/>
              </a:rPr>
              <a:t>hvilke situasjoner mener vi det er slik at </a:t>
            </a:r>
            <a:r>
              <a:rPr lang="nb-NO" sz="1400" dirty="0" smtClean="0">
                <a:solidFill>
                  <a:srgbClr val="404040"/>
                </a:solidFill>
                <a:latin typeface="Arial" panose="020B0604020202020204" pitchFamily="34" charset="0"/>
                <a:cs typeface="Arial" panose="020B0604020202020204" pitchFamily="34" charset="0"/>
              </a:rPr>
              <a:t>lege </a:t>
            </a:r>
            <a:r>
              <a:rPr lang="nb-NO" sz="1400" dirty="0">
                <a:solidFill>
                  <a:srgbClr val="404040"/>
                </a:solidFill>
                <a:latin typeface="Arial" panose="020B0604020202020204" pitchFamily="34" charset="0"/>
                <a:cs typeface="Arial" panose="020B0604020202020204" pitchFamily="34" charset="0"/>
              </a:rPr>
              <a:t>kan </a:t>
            </a:r>
            <a:r>
              <a:rPr lang="nb-NO" sz="1400" dirty="0" smtClean="0">
                <a:solidFill>
                  <a:srgbClr val="404040"/>
                </a:solidFill>
                <a:latin typeface="Arial" panose="020B0604020202020204" pitchFamily="34" charset="0"/>
                <a:cs typeface="Arial" panose="020B0604020202020204" pitchFamily="34" charset="0"/>
              </a:rPr>
              <a:t>kreve </a:t>
            </a:r>
            <a:r>
              <a:rPr lang="nb-NO" sz="1400" dirty="0">
                <a:solidFill>
                  <a:srgbClr val="404040"/>
                </a:solidFill>
                <a:latin typeface="Arial" panose="020B0604020202020204" pitchFamily="34" charset="0"/>
                <a:cs typeface="Arial" panose="020B0604020202020204" pitchFamily="34" charset="0"/>
              </a:rPr>
              <a:t>at pasienten avlegger urinprøver</a:t>
            </a:r>
            <a:r>
              <a:rPr lang="nb-NO" sz="1400" dirty="0" smtClean="0">
                <a:solidFill>
                  <a:srgbClr val="404040"/>
                </a:solidFill>
                <a:latin typeface="Arial" panose="020B0604020202020204" pitchFamily="34" charset="0"/>
                <a:cs typeface="Arial" panose="020B0604020202020204" pitchFamily="34" charset="0"/>
              </a:rPr>
              <a:t>?</a:t>
            </a:r>
          </a:p>
          <a:p>
            <a:endParaRPr lang="nb-NO" sz="1400" dirty="0">
              <a:solidFill>
                <a:srgbClr val="404040"/>
              </a:solidFill>
              <a:latin typeface="Arial" panose="020B0604020202020204" pitchFamily="34" charset="0"/>
              <a:cs typeface="Arial" panose="020B0604020202020204" pitchFamily="34" charset="0"/>
            </a:endParaRPr>
          </a:p>
          <a:p>
            <a:r>
              <a:rPr lang="nb-NO" sz="1400" dirty="0">
                <a:solidFill>
                  <a:srgbClr val="404040"/>
                </a:solidFill>
                <a:latin typeface="Arial" panose="020B0604020202020204" pitchFamily="34" charset="0"/>
                <a:cs typeface="Arial" panose="020B0604020202020204" pitchFamily="34" charset="0"/>
              </a:rPr>
              <a:t>Hvilke rutiner har vi hos oss for å sikre at </a:t>
            </a:r>
            <a:r>
              <a:rPr lang="nb-NO" sz="1400" dirty="0" smtClean="0">
                <a:solidFill>
                  <a:srgbClr val="404040"/>
                </a:solidFill>
                <a:latin typeface="Arial" panose="020B0604020202020204" pitchFamily="34" charset="0"/>
                <a:cs typeface="Arial" panose="020B0604020202020204" pitchFamily="34" charset="0"/>
              </a:rPr>
              <a:t>utleveringsordninger </a:t>
            </a:r>
            <a:r>
              <a:rPr lang="nb-NO" sz="1400" dirty="0">
                <a:solidFill>
                  <a:srgbClr val="404040"/>
                </a:solidFill>
                <a:latin typeface="Arial" panose="020B0604020202020204" pitchFamily="34" charset="0"/>
                <a:cs typeface="Arial" panose="020B0604020202020204" pitchFamily="34" charset="0"/>
              </a:rPr>
              <a:t>fastsettes individuelt og vurderes jevnlig? </a:t>
            </a:r>
          </a:p>
        </p:txBody>
      </p:sp>
      <p:sp>
        <p:nvSpPr>
          <p:cNvPr id="3" name="Plassholder for innhold 2"/>
          <p:cNvSpPr>
            <a:spLocks noGrp="1"/>
          </p:cNvSpPr>
          <p:nvPr>
            <p:ph idx="1"/>
          </p:nvPr>
        </p:nvSpPr>
        <p:spPr>
          <a:xfrm>
            <a:off x="838200" y="1717337"/>
            <a:ext cx="5634519" cy="4623306"/>
          </a:xfrm>
        </p:spPr>
        <p:txBody>
          <a:bodyPr>
            <a:noAutofit/>
          </a:bodyPr>
          <a:lstStyle/>
          <a:p>
            <a:pPr marL="0" indent="0">
              <a:buNone/>
            </a:pPr>
            <a:r>
              <a:rPr lang="nb-NO" sz="1800" dirty="0"/>
              <a:t>Det kan være krevende å finne balansegangen mellom individuelle rettigheter, brukermedvirkning og kontrolltiltak. </a:t>
            </a:r>
            <a:endParaRPr lang="nb-NO" sz="1800" dirty="0" smtClean="0"/>
          </a:p>
          <a:p>
            <a:pPr marL="0" indent="0">
              <a:buNone/>
            </a:pPr>
            <a:r>
              <a:rPr lang="nb-NO" sz="1800" dirty="0" smtClean="0"/>
              <a:t>LAR </a:t>
            </a:r>
            <a:r>
              <a:rPr lang="nb-NO" sz="1800" dirty="0"/>
              <a:t>får fortsatt kritikk på for streng </a:t>
            </a:r>
            <a:r>
              <a:rPr lang="nb-NO" sz="1800" dirty="0" smtClean="0"/>
              <a:t>praksis, både </a:t>
            </a:r>
            <a:r>
              <a:rPr lang="nb-NO" sz="1800" dirty="0"/>
              <a:t>av Norges institusjon for menneskerettigheter og Statens undersøkelseskommisjon for helse- og omsorgstjenester.</a:t>
            </a:r>
          </a:p>
        </p:txBody>
      </p:sp>
      <p:sp>
        <p:nvSpPr>
          <p:cNvPr id="2" name="Tittel 1"/>
          <p:cNvSpPr>
            <a:spLocks noGrp="1"/>
          </p:cNvSpPr>
          <p:nvPr>
            <p:ph type="title"/>
          </p:nvPr>
        </p:nvSpPr>
        <p:spPr/>
        <p:txBody>
          <a:bodyPr/>
          <a:lstStyle/>
          <a:p>
            <a:r>
              <a:rPr lang="nb-NO" dirty="0" smtClean="0"/>
              <a:t>Kontrolltiltak</a:t>
            </a:r>
            <a:endParaRPr lang="nb-NO" dirty="0"/>
          </a:p>
        </p:txBody>
      </p:sp>
    </p:spTree>
    <p:extLst>
      <p:ext uri="{BB962C8B-B14F-4D97-AF65-F5344CB8AC3E}">
        <p14:creationId xmlns:p14="http://schemas.microsoft.com/office/powerpoint/2010/main" val="1848384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nb-NO" dirty="0" smtClean="0"/>
              <a:t>Holdninger</a:t>
            </a:r>
            <a:endParaRPr lang="nb-NO" dirty="0"/>
          </a:p>
        </p:txBody>
      </p:sp>
    </p:spTree>
    <p:extLst>
      <p:ext uri="{BB962C8B-B14F-4D97-AF65-F5344CB8AC3E}">
        <p14:creationId xmlns:p14="http://schemas.microsoft.com/office/powerpoint/2010/main" val="3328553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ildeforklaring formet som en sky 5"/>
          <p:cNvSpPr/>
          <p:nvPr/>
        </p:nvSpPr>
        <p:spPr>
          <a:xfrm>
            <a:off x="8125327" y="208547"/>
            <a:ext cx="3737810" cy="2833917"/>
          </a:xfrm>
          <a:prstGeom prst="cloudCallout">
            <a:avLst>
              <a:gd name="adj1" fmla="val -44224"/>
              <a:gd name="adj2" fmla="val 61996"/>
            </a:avLst>
          </a:prstGeom>
          <a:solidFill>
            <a:srgbClr val="B9BBE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50" dirty="0" smtClean="0">
                <a:solidFill>
                  <a:srgbClr val="424778"/>
                </a:solidFill>
                <a:latin typeface="Arial" panose="020B0604020202020204" pitchFamily="34" charset="0"/>
                <a:cs typeface="Arial" panose="020B0604020202020204" pitchFamily="34" charset="0"/>
              </a:rPr>
              <a:t>Skulle ønske jeg klarte å bli rusfri, helt uten medisiner eller noe. Jeg føler meg ikke inkludert i samfunnet som LAR-pasient. </a:t>
            </a:r>
          </a:p>
          <a:p>
            <a:pPr algn="ctr"/>
            <a:endParaRPr lang="nb-NO" sz="1050" dirty="0">
              <a:solidFill>
                <a:srgbClr val="424778"/>
              </a:solidFill>
              <a:latin typeface="Arial" panose="020B0604020202020204" pitchFamily="34" charset="0"/>
              <a:cs typeface="Arial" panose="020B0604020202020204" pitchFamily="34" charset="0"/>
            </a:endParaRPr>
          </a:p>
          <a:p>
            <a:pPr algn="ctr"/>
            <a:r>
              <a:rPr lang="nb-NO" sz="1050" dirty="0" smtClean="0">
                <a:solidFill>
                  <a:srgbClr val="424778"/>
                </a:solidFill>
                <a:latin typeface="Arial" panose="020B0604020202020204" pitchFamily="34" charset="0"/>
                <a:cs typeface="Arial" panose="020B0604020202020204" pitchFamily="34" charset="0"/>
              </a:rPr>
              <a:t>Hadde jeg klart å slutte, så ville kanskje folk se på meg annerledes, og ikke bare som en narkoman. Jeg er så redd for at jeg aldri skal klare å bli nykter.</a:t>
            </a:r>
            <a:endParaRPr lang="nb-NO" sz="1050" dirty="0">
              <a:solidFill>
                <a:srgbClr val="424778"/>
              </a:solidFill>
              <a:latin typeface="Arial" panose="020B0604020202020204" pitchFamily="34" charset="0"/>
              <a:cs typeface="Arial" panose="020B0604020202020204" pitchFamily="34" charset="0"/>
            </a:endParaRPr>
          </a:p>
        </p:txBody>
      </p:sp>
      <p:pic>
        <p:nvPicPr>
          <p:cNvPr id="5" name="Bilde 4" descr="Illustrasjon av en kvinne som sitter i en sofa og tenker" title="Holdninger"/>
          <p:cNvPicPr>
            <a:picLocks noChangeAspect="1"/>
          </p:cNvPicPr>
          <p:nvPr/>
        </p:nvPicPr>
        <p:blipFill rotWithShape="1">
          <a:blip r:embed="rId3" cstate="email">
            <a:extLst>
              <a:ext uri="{28A0092B-C50C-407E-A947-70E740481C1C}">
                <a14:useLocalDpi xmlns:a14="http://schemas.microsoft.com/office/drawing/2010/main"/>
              </a:ext>
            </a:extLst>
          </a:blip>
          <a:srcRect b="19668"/>
          <a:stretch/>
        </p:blipFill>
        <p:spPr>
          <a:xfrm>
            <a:off x="0" y="3090531"/>
            <a:ext cx="12192000" cy="3767469"/>
          </a:xfrm>
          <a:prstGeom prst="rect">
            <a:avLst/>
          </a:prstGeom>
        </p:spPr>
      </p:pic>
      <p:sp>
        <p:nvSpPr>
          <p:cNvPr id="3" name="Plassholder for innhold 2"/>
          <p:cNvSpPr>
            <a:spLocks noGrp="1"/>
          </p:cNvSpPr>
          <p:nvPr>
            <p:ph idx="1"/>
          </p:nvPr>
        </p:nvSpPr>
        <p:spPr>
          <a:xfrm>
            <a:off x="838200" y="1825625"/>
            <a:ext cx="5594684" cy="4351338"/>
          </a:xfrm>
        </p:spPr>
        <p:txBody>
          <a:bodyPr>
            <a:normAutofit/>
          </a:bodyPr>
          <a:lstStyle/>
          <a:p>
            <a:pPr marL="0" indent="0">
              <a:buNone/>
            </a:pPr>
            <a:r>
              <a:rPr lang="nb-NO" sz="2000" dirty="0" smtClean="0"/>
              <a:t>Vi </a:t>
            </a:r>
            <a:r>
              <a:rPr lang="nb-NO" sz="2000" dirty="0"/>
              <a:t>har alle holdninger som vi tar med oss inn </a:t>
            </a:r>
            <a:r>
              <a:rPr lang="nb-NO" sz="2000" dirty="0" smtClean="0"/>
              <a:t>i beslutninger </a:t>
            </a:r>
            <a:r>
              <a:rPr lang="nb-NO" sz="2000" dirty="0"/>
              <a:t>vi tar og måten vi løser våre oppgaver på. </a:t>
            </a:r>
            <a:endParaRPr lang="nb-NO" sz="2000" dirty="0" smtClean="0"/>
          </a:p>
          <a:p>
            <a:pPr marL="0" indent="0">
              <a:buNone/>
            </a:pPr>
            <a:r>
              <a:rPr lang="nb-NO" sz="2000" dirty="0" smtClean="0"/>
              <a:t>Hvilke </a:t>
            </a:r>
            <a:r>
              <a:rPr lang="nb-NO" sz="2000" dirty="0"/>
              <a:t>konsekvenser kan </a:t>
            </a:r>
            <a:r>
              <a:rPr lang="nb-NO" sz="2000" dirty="0" smtClean="0"/>
              <a:t>negative holdninger få for etablering </a:t>
            </a:r>
            <a:r>
              <a:rPr lang="nb-NO" sz="2000" dirty="0"/>
              <a:t>av allianse med pasientene? </a:t>
            </a:r>
            <a:endParaRPr lang="nb-NO" sz="2000" dirty="0" smtClean="0"/>
          </a:p>
          <a:p>
            <a:pPr marL="0" indent="0">
              <a:buNone/>
            </a:pPr>
            <a:r>
              <a:rPr lang="nb-NO" sz="2000" dirty="0" smtClean="0"/>
              <a:t>Hvordan </a:t>
            </a:r>
            <a:r>
              <a:rPr lang="nb-NO" sz="2000" dirty="0"/>
              <a:t>påvirker vi hverandres holdninger i kollegiet</a:t>
            </a:r>
            <a:r>
              <a:rPr lang="nb-NO" sz="2000" dirty="0" smtClean="0"/>
              <a:t>?</a:t>
            </a:r>
            <a:endParaRPr lang="nb-NO" sz="2000" dirty="0"/>
          </a:p>
        </p:txBody>
      </p:sp>
      <p:sp>
        <p:nvSpPr>
          <p:cNvPr id="2" name="Tittel 1"/>
          <p:cNvSpPr>
            <a:spLocks noGrp="1"/>
          </p:cNvSpPr>
          <p:nvPr>
            <p:ph type="title"/>
          </p:nvPr>
        </p:nvSpPr>
        <p:spPr/>
        <p:txBody>
          <a:bodyPr/>
          <a:lstStyle/>
          <a:p>
            <a:r>
              <a:rPr lang="nb-NO" dirty="0" smtClean="0"/>
              <a:t>Holdninger</a:t>
            </a:r>
            <a:endParaRPr lang="nb-NO" dirty="0"/>
          </a:p>
        </p:txBody>
      </p:sp>
    </p:spTree>
    <p:extLst>
      <p:ext uri="{BB962C8B-B14F-4D97-AF65-F5344CB8AC3E}">
        <p14:creationId xmlns:p14="http://schemas.microsoft.com/office/powerpoint/2010/main" val="3658797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asjonal kompetansetjeneste TSBs logo" titl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4486"/>
            <a:ext cx="3422565" cy="903514"/>
          </a:xfrm>
          <a:prstGeom prst="rect">
            <a:avLst/>
          </a:prstGeom>
        </p:spPr>
      </p:pic>
      <p:sp>
        <p:nvSpPr>
          <p:cNvPr id="5" name="TekstSylinder 4"/>
          <p:cNvSpPr txBox="1"/>
          <p:nvPr/>
        </p:nvSpPr>
        <p:spPr>
          <a:xfrm>
            <a:off x="9601200" y="6083077"/>
            <a:ext cx="2389413" cy="646331"/>
          </a:xfrm>
          <a:prstGeom prst="rect">
            <a:avLst/>
          </a:prstGeom>
          <a:noFill/>
        </p:spPr>
        <p:txBody>
          <a:bodyPr wrap="square" rtlCol="0">
            <a:spAutoFit/>
          </a:bodyPr>
          <a:lstStyle/>
          <a:p>
            <a:pPr algn="r"/>
            <a:r>
              <a:rPr lang="nb-NO" sz="900" dirty="0" smtClean="0">
                <a:solidFill>
                  <a:schemeClr val="tx1">
                    <a:lumMod val="75000"/>
                    <a:lumOff val="25000"/>
                  </a:schemeClr>
                </a:solidFill>
                <a:latin typeface="Arial" panose="020B0604020202020204" pitchFamily="34" charset="0"/>
                <a:cs typeface="Arial" panose="020B0604020202020204" pitchFamily="34" charset="0"/>
              </a:rPr>
              <a:t>Denne presentasjonen er laget av Nasjonal kompetansetjeneste TSB, som en ressurs for implementering av Nasjonal faglig retningslinje for LAR (revidert 2022). </a:t>
            </a:r>
            <a:endParaRPr lang="nb-NO"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a:xfrm>
            <a:off x="838200" y="1825625"/>
            <a:ext cx="10515600" cy="4128861"/>
          </a:xfrm>
        </p:spPr>
        <p:txBody>
          <a:bodyPr>
            <a:normAutofit lnSpcReduction="10000"/>
          </a:bodyPr>
          <a:lstStyle/>
          <a:p>
            <a:r>
              <a:rPr lang="nb-NO" sz="2000" dirty="0" smtClean="0"/>
              <a:t>Det kan være behov for </a:t>
            </a:r>
            <a:r>
              <a:rPr lang="nb-NO" sz="2000" dirty="0"/>
              <a:t>å </a:t>
            </a:r>
            <a:r>
              <a:rPr lang="nb-NO" sz="2000" dirty="0" smtClean="0"/>
              <a:t>tilpasse spørsmålene etter lokale behov/utfordringer, eller å legge </a:t>
            </a:r>
            <a:r>
              <a:rPr lang="nb-NO" sz="2000" dirty="0"/>
              <a:t>til nye spørsmål. </a:t>
            </a:r>
            <a:r>
              <a:rPr lang="nb-NO" sz="2000" dirty="0" smtClean="0"/>
              <a:t>Hvilke utfordringer har din enhet for å imøtekomme retningslinjens krav? Hva </a:t>
            </a:r>
            <a:r>
              <a:rPr lang="nb-NO" sz="2000" dirty="0"/>
              <a:t>er hindringene og hvordan har du oppdaget det? Kan de som skal delta gjøre noe med forholdene hos dere? Utforsk erfaringer</a:t>
            </a:r>
            <a:r>
              <a:rPr lang="nb-NO" sz="2000" dirty="0" smtClean="0"/>
              <a:t>.</a:t>
            </a:r>
            <a:endParaRPr lang="nb-NO" sz="2000" dirty="0"/>
          </a:p>
          <a:p>
            <a:r>
              <a:rPr lang="nb-NO" sz="2000" dirty="0" smtClean="0"/>
              <a:t>Vurder </a:t>
            </a:r>
            <a:r>
              <a:rPr lang="nb-NO" sz="2000" dirty="0"/>
              <a:t>om deltakerne i møtet skal reflektere sammen i plenum eller i mindre grupper, og eventuelt hvordan gruppene bør settes sammen. </a:t>
            </a:r>
            <a:r>
              <a:rPr lang="nb-NO" sz="2000" dirty="0" smtClean="0"/>
              <a:t>Tenk på hva som fremmer psykologisk trygghet. Fremhev </a:t>
            </a:r>
            <a:r>
              <a:rPr lang="nb-NO" sz="2000" dirty="0"/>
              <a:t>tverrfaglighet. Hjelp deltakerne med å se verdien av ulike perspektiver og roller i behandlingsprosessen</a:t>
            </a:r>
            <a:r>
              <a:rPr lang="nb-NO" sz="2000" dirty="0" smtClean="0"/>
              <a:t>.</a:t>
            </a:r>
          </a:p>
          <a:p>
            <a:r>
              <a:rPr lang="nb-NO" sz="2000" dirty="0" smtClean="0">
                <a:hlinkClick r:id="rId3"/>
              </a:rPr>
              <a:t>Pedagogisk veileder (HSØ)</a:t>
            </a:r>
            <a:r>
              <a:rPr lang="nb-NO" sz="2000" dirty="0" smtClean="0"/>
              <a:t> kan gi deg flere tips og råd om hvordan du kan gå frem.</a:t>
            </a:r>
          </a:p>
          <a:p>
            <a:r>
              <a:rPr lang="nb-NO" sz="2000" dirty="0" smtClean="0"/>
              <a:t>Fokuser på etiske dilemmaer. Gi rom for diskusjon rundt etiske utfordringer og hvordan disse kan håndteres i praksis. Se ressurser om </a:t>
            </a:r>
            <a:r>
              <a:rPr lang="nb-NO" sz="2000" dirty="0" smtClean="0">
                <a:hlinkClick r:id="rId4"/>
              </a:rPr>
              <a:t>SME-modellen (UiO)</a:t>
            </a:r>
            <a:r>
              <a:rPr lang="nb-NO" sz="2000" dirty="0" smtClean="0"/>
              <a:t>.</a:t>
            </a:r>
          </a:p>
          <a:p>
            <a:r>
              <a:rPr lang="nb-NO" sz="2000" dirty="0" smtClean="0"/>
              <a:t>I etterkant av møtet: Vurder om du eller andre som deltok ble bevisste på utfordringer hos dere og hva som kan gjøres for å forbedre praksis.</a:t>
            </a:r>
            <a:endParaRPr lang="nb-NO" sz="2000" dirty="0"/>
          </a:p>
        </p:txBody>
      </p:sp>
      <p:sp>
        <p:nvSpPr>
          <p:cNvPr id="2" name="Tittel 1"/>
          <p:cNvSpPr>
            <a:spLocks noGrp="1"/>
          </p:cNvSpPr>
          <p:nvPr>
            <p:ph type="title"/>
          </p:nvPr>
        </p:nvSpPr>
        <p:spPr/>
        <p:txBody>
          <a:bodyPr/>
          <a:lstStyle/>
          <a:p>
            <a:r>
              <a:rPr lang="nb-NO" dirty="0" smtClean="0"/>
              <a:t>Tips til møteleder</a:t>
            </a:r>
            <a:endParaRPr lang="nb-NO" dirty="0"/>
          </a:p>
        </p:txBody>
      </p:sp>
    </p:spTree>
    <p:extLst>
      <p:ext uri="{BB962C8B-B14F-4D97-AF65-F5344CB8AC3E}">
        <p14:creationId xmlns:p14="http://schemas.microsoft.com/office/powerpoint/2010/main" val="311515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quot;Hun lyver&quot; versus &quot;hun underrapporterer&quot;" title="Stigmatiserende ordbruk"/>
          <p:cNvGraphicFramePr/>
          <p:nvPr>
            <p:extLst/>
          </p:nvPr>
        </p:nvGraphicFramePr>
        <p:xfrm>
          <a:off x="5950285" y="4264270"/>
          <a:ext cx="6097336" cy="2530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quot;Han fortjener medisiner&quot; versus &quot;han trenger medisiner&quot;" title="Stigmatiserende ordbruk"/>
          <p:cNvGraphicFramePr/>
          <p:nvPr>
            <p:extLst/>
          </p:nvPr>
        </p:nvGraphicFramePr>
        <p:xfrm>
          <a:off x="144379" y="4264270"/>
          <a:ext cx="6097336" cy="25307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Plassholder for innhold 2"/>
          <p:cNvSpPr>
            <a:spLocks noGrp="1"/>
          </p:cNvSpPr>
          <p:nvPr>
            <p:ph idx="1"/>
          </p:nvPr>
        </p:nvSpPr>
        <p:spPr>
          <a:xfrm>
            <a:off x="838200" y="1825625"/>
            <a:ext cx="10515600" cy="2048543"/>
          </a:xfrm>
        </p:spPr>
        <p:txBody>
          <a:bodyPr>
            <a:normAutofit/>
          </a:bodyPr>
          <a:lstStyle/>
          <a:p>
            <a:pPr marL="0" indent="0">
              <a:buNone/>
            </a:pPr>
            <a:r>
              <a:rPr lang="nb-NO" sz="1800" dirty="0" smtClean="0"/>
              <a:t>Mange pasienter opplever å bli møtt med manglende åpenhet og fordomsfulle holdninger. Språket vårt er preget av holdningene våre og det er viktig å være bevisst både hvordan vi snakker med og om pasienter og pårørende. </a:t>
            </a:r>
          </a:p>
          <a:p>
            <a:pPr marL="0" indent="0">
              <a:buNone/>
            </a:pPr>
            <a:r>
              <a:rPr lang="nb-NO" sz="1800" dirty="0" smtClean="0"/>
              <a:t>Hvilke ord bruker vi når vi snakker om LAR-pasienter, som kan være med på å opprettholde stigmatiserende holdninger?</a:t>
            </a:r>
          </a:p>
          <a:p>
            <a:pPr marL="0" indent="0">
              <a:buNone/>
            </a:pPr>
            <a:r>
              <a:rPr lang="nb-NO" sz="1800" dirty="0" smtClean="0"/>
              <a:t>Hvilke holdninger har du lyst til å signalisere?</a:t>
            </a:r>
            <a:endParaRPr lang="nb-NO" sz="2400" dirty="0"/>
          </a:p>
        </p:txBody>
      </p:sp>
      <p:sp>
        <p:nvSpPr>
          <p:cNvPr id="2" name="Tittel 1"/>
          <p:cNvSpPr>
            <a:spLocks noGrp="1"/>
          </p:cNvSpPr>
          <p:nvPr>
            <p:ph type="title"/>
          </p:nvPr>
        </p:nvSpPr>
        <p:spPr/>
        <p:txBody>
          <a:bodyPr>
            <a:normAutofit/>
          </a:bodyPr>
          <a:lstStyle/>
          <a:p>
            <a:r>
              <a:rPr lang="nb-NO" sz="4200" dirty="0" smtClean="0"/>
              <a:t>Hvilke ord bruker vi?</a:t>
            </a:r>
            <a:endParaRPr lang="nb-NO" sz="4200" dirty="0"/>
          </a:p>
        </p:txBody>
      </p:sp>
    </p:spTree>
    <p:extLst>
      <p:ext uri="{BB962C8B-B14F-4D97-AF65-F5344CB8AC3E}">
        <p14:creationId xmlns:p14="http://schemas.microsoft.com/office/powerpoint/2010/main" val="2774676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asjonal kompetansetjeneste TSBs logo" titl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4486"/>
            <a:ext cx="3422565" cy="903514"/>
          </a:xfrm>
          <a:prstGeom prst="rect">
            <a:avLst/>
          </a:prstGeom>
        </p:spPr>
      </p:pic>
      <p:sp>
        <p:nvSpPr>
          <p:cNvPr id="5" name="TekstSylinder 4"/>
          <p:cNvSpPr txBox="1"/>
          <p:nvPr/>
        </p:nvSpPr>
        <p:spPr>
          <a:xfrm>
            <a:off x="9601200" y="6083077"/>
            <a:ext cx="2389413" cy="646331"/>
          </a:xfrm>
          <a:prstGeom prst="rect">
            <a:avLst/>
          </a:prstGeom>
          <a:noFill/>
        </p:spPr>
        <p:txBody>
          <a:bodyPr wrap="square" rtlCol="0">
            <a:spAutoFit/>
          </a:bodyPr>
          <a:lstStyle/>
          <a:p>
            <a:pPr algn="r"/>
            <a:r>
              <a:rPr lang="nb-NO" sz="900" dirty="0" smtClean="0">
                <a:solidFill>
                  <a:schemeClr val="tx1">
                    <a:lumMod val="75000"/>
                    <a:lumOff val="25000"/>
                  </a:schemeClr>
                </a:solidFill>
                <a:latin typeface="Arial" panose="020B0604020202020204" pitchFamily="34" charset="0"/>
                <a:cs typeface="Arial" panose="020B0604020202020204" pitchFamily="34" charset="0"/>
              </a:rPr>
              <a:t>Denne presentasjonen er laget av Nasjonal kompetansetjeneste TSB, som en ressurs for implementering av Nasjonal faglig retningslinje for LAR (revidert 2022). </a:t>
            </a:r>
            <a:endParaRPr lang="nb-NO"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a:xfrm>
            <a:off x="838200" y="1825625"/>
            <a:ext cx="10515600" cy="3902075"/>
          </a:xfrm>
        </p:spPr>
        <p:txBody>
          <a:bodyPr>
            <a:noAutofit/>
          </a:bodyPr>
          <a:lstStyle/>
          <a:p>
            <a:r>
              <a:rPr lang="nb-NO" sz="2000" dirty="0" smtClean="0">
                <a:solidFill>
                  <a:srgbClr val="404040"/>
                </a:solidFill>
              </a:rPr>
              <a:t>Som nevnt innledningsvis, kan innholdet </a:t>
            </a:r>
            <a:r>
              <a:rPr lang="nb-NO" sz="2000" dirty="0">
                <a:solidFill>
                  <a:srgbClr val="404040"/>
                </a:solidFill>
              </a:rPr>
              <a:t>i denne </a:t>
            </a:r>
            <a:r>
              <a:rPr lang="nb-NO" sz="2000" dirty="0" smtClean="0">
                <a:solidFill>
                  <a:srgbClr val="404040"/>
                </a:solidFill>
              </a:rPr>
              <a:t>presentasjonen </a:t>
            </a:r>
            <a:r>
              <a:rPr lang="nb-NO" sz="2000" dirty="0">
                <a:solidFill>
                  <a:srgbClr val="404040"/>
                </a:solidFill>
              </a:rPr>
              <a:t>brukes til oppfølgingsaktivitet for behandlergrupper i etterkant av gjennomført e-læringskurs «Legemiddelassistert rehabilitering – pasientene, fagfolkene og systemet». </a:t>
            </a:r>
            <a:endParaRPr lang="nb-NO" sz="2000" dirty="0" smtClean="0">
              <a:solidFill>
                <a:srgbClr val="404040"/>
              </a:solidFill>
            </a:endParaRPr>
          </a:p>
          <a:p>
            <a:r>
              <a:rPr lang="nb-NO" sz="2000" dirty="0" smtClean="0"/>
              <a:t>For å få dokumentasjon på gjennomføring, ta kurset i din virksomhet sin kursportal. </a:t>
            </a:r>
          </a:p>
          <a:p>
            <a:pPr lvl="1"/>
            <a:r>
              <a:rPr lang="nb-NO" sz="1600" dirty="0" smtClean="0"/>
              <a:t>For helseforetak er kurset tilgjengelig i alle regionale læringsportaler. </a:t>
            </a:r>
          </a:p>
          <a:p>
            <a:pPr lvl="1"/>
            <a:r>
              <a:rPr lang="nb-NO" sz="1600" dirty="0" smtClean="0"/>
              <a:t>For kommuner er kurset tilgjengelig i KS Læring. </a:t>
            </a:r>
          </a:p>
          <a:p>
            <a:pPr lvl="1"/>
            <a:r>
              <a:rPr lang="nb-NO" sz="1600" dirty="0" smtClean="0"/>
              <a:t>Har ikke din virksomhet en kursportal, kan </a:t>
            </a:r>
            <a:r>
              <a:rPr lang="nb-NO" sz="1600" dirty="0"/>
              <a:t>du ta </a:t>
            </a:r>
            <a:r>
              <a:rPr lang="nb-NO" sz="1600" dirty="0" smtClean="0"/>
              <a:t>kurset </a:t>
            </a:r>
            <a:r>
              <a:rPr lang="nb-NO" sz="1600" dirty="0"/>
              <a:t>via </a:t>
            </a:r>
            <a:r>
              <a:rPr lang="nb-NO" sz="1600" dirty="0" smtClean="0"/>
              <a:t>åpen tilgang på tsb.no. </a:t>
            </a:r>
          </a:p>
          <a:p>
            <a:r>
              <a:rPr lang="nb-NO" sz="2000" dirty="0" smtClean="0">
                <a:solidFill>
                  <a:srgbClr val="404040"/>
                </a:solidFill>
              </a:rPr>
              <a:t>Vi håper denne ressursen har bidratt til gode diskusjoner og refleksjoner i deres virksomhet.</a:t>
            </a:r>
          </a:p>
          <a:p>
            <a:r>
              <a:rPr lang="nb-NO" sz="2000" dirty="0" smtClean="0">
                <a:solidFill>
                  <a:srgbClr val="404040"/>
                </a:solidFill>
              </a:rPr>
              <a:t>Lykke til i arbeidet med kontinuerlig forbedring av praksis!</a:t>
            </a:r>
          </a:p>
          <a:p>
            <a:pPr marL="0" indent="0">
              <a:buNone/>
            </a:pPr>
            <a:endParaRPr lang="nb-NO" sz="2000" dirty="0"/>
          </a:p>
        </p:txBody>
      </p:sp>
      <p:sp>
        <p:nvSpPr>
          <p:cNvPr id="2" name="Tittel 1"/>
          <p:cNvSpPr>
            <a:spLocks noGrp="1"/>
          </p:cNvSpPr>
          <p:nvPr>
            <p:ph type="title"/>
          </p:nvPr>
        </p:nvSpPr>
        <p:spPr/>
        <p:txBody>
          <a:bodyPr/>
          <a:lstStyle/>
          <a:p>
            <a:r>
              <a:rPr lang="nb-NO" dirty="0" smtClean="0">
                <a:solidFill>
                  <a:srgbClr val="404040"/>
                </a:solidFill>
              </a:rPr>
              <a:t>Til møteleder</a:t>
            </a:r>
            <a:endParaRPr lang="nb-NO" dirty="0">
              <a:solidFill>
                <a:srgbClr val="404040"/>
              </a:solidFill>
            </a:endParaRPr>
          </a:p>
        </p:txBody>
      </p:sp>
    </p:spTree>
    <p:extLst>
      <p:ext uri="{BB962C8B-B14F-4D97-AF65-F5344CB8AC3E}">
        <p14:creationId xmlns:p14="http://schemas.microsoft.com/office/powerpoint/2010/main" val="273302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asjonal kompetansetjeneste TSBs logo"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54486"/>
            <a:ext cx="3422565" cy="903514"/>
          </a:xfrm>
          <a:prstGeom prst="rect">
            <a:avLst/>
          </a:prstGeom>
        </p:spPr>
      </p:pic>
      <p:sp>
        <p:nvSpPr>
          <p:cNvPr id="5" name="TekstSylinder 4"/>
          <p:cNvSpPr txBox="1"/>
          <p:nvPr/>
        </p:nvSpPr>
        <p:spPr>
          <a:xfrm>
            <a:off x="9601200" y="6083077"/>
            <a:ext cx="2389413" cy="646331"/>
          </a:xfrm>
          <a:prstGeom prst="rect">
            <a:avLst/>
          </a:prstGeom>
          <a:noFill/>
        </p:spPr>
        <p:txBody>
          <a:bodyPr wrap="square" rtlCol="0">
            <a:spAutoFit/>
          </a:bodyPr>
          <a:lstStyle/>
          <a:p>
            <a:pPr algn="r"/>
            <a:r>
              <a:rPr lang="nb-NO" sz="900" dirty="0" smtClean="0">
                <a:solidFill>
                  <a:schemeClr val="tx1">
                    <a:lumMod val="75000"/>
                    <a:lumOff val="25000"/>
                  </a:schemeClr>
                </a:solidFill>
                <a:latin typeface="Arial" panose="020B0604020202020204" pitchFamily="34" charset="0"/>
                <a:cs typeface="Arial" panose="020B0604020202020204" pitchFamily="34" charset="0"/>
              </a:rPr>
              <a:t>Denne presentasjonen er laget av Nasjonal kompetansetjeneste TSB, som en ressurs for implementering av Nasjonal faglig retningslinje for LAR (revidert 2022). </a:t>
            </a:r>
            <a:endParaRPr lang="nb-NO"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Plassholder for innhold 2"/>
          <p:cNvSpPr>
            <a:spLocks noGrp="1"/>
          </p:cNvSpPr>
          <p:nvPr>
            <p:ph idx="1"/>
          </p:nvPr>
        </p:nvSpPr>
        <p:spPr/>
        <p:txBody>
          <a:bodyPr>
            <a:normAutofit/>
          </a:bodyPr>
          <a:lstStyle/>
          <a:p>
            <a:pPr marL="0" indent="0">
              <a:buNone/>
            </a:pPr>
            <a:r>
              <a:rPr lang="nb-NO" sz="2000" dirty="0" smtClean="0"/>
              <a:t>Mål for aktiviteten kan være å:</a:t>
            </a:r>
            <a:endParaRPr lang="nb-NO" sz="2000" dirty="0"/>
          </a:p>
          <a:p>
            <a:r>
              <a:rPr lang="nb-NO" sz="2000" dirty="0" smtClean="0"/>
              <a:t>Finne frem til god praksis i egen virksomhet </a:t>
            </a:r>
            <a:r>
              <a:rPr lang="nb-NO" sz="2000" dirty="0"/>
              <a:t>g</a:t>
            </a:r>
            <a:r>
              <a:rPr lang="nb-NO" sz="2000" dirty="0" smtClean="0"/>
              <a:t>jennom </a:t>
            </a:r>
            <a:r>
              <a:rPr lang="nb-NO" sz="2000" dirty="0"/>
              <a:t>diskusjoner og </a:t>
            </a:r>
            <a:r>
              <a:rPr lang="nb-NO" sz="2000" dirty="0" smtClean="0"/>
              <a:t>refleksjoner</a:t>
            </a:r>
            <a:endParaRPr lang="nb-NO" sz="2000" dirty="0"/>
          </a:p>
          <a:p>
            <a:r>
              <a:rPr lang="nb-NO" sz="2000" dirty="0" smtClean="0"/>
              <a:t>Bidra </a:t>
            </a:r>
            <a:r>
              <a:rPr lang="nb-NO" sz="2000" dirty="0"/>
              <a:t>til at ansatte blir bevisst sine holdninger og utøver sitt yrke i tråd med </a:t>
            </a:r>
            <a:r>
              <a:rPr lang="nb-NO" sz="2000" dirty="0" smtClean="0"/>
              <a:t>anbefalinger i nasjonal faglig retningslinje for LAR</a:t>
            </a:r>
          </a:p>
          <a:p>
            <a:r>
              <a:rPr lang="nb-NO" sz="2000" dirty="0" smtClean="0"/>
              <a:t>Identifisere behov for veiledning eller andre læringsaktiviteter for ansatte</a:t>
            </a:r>
          </a:p>
          <a:p>
            <a:r>
              <a:rPr lang="nb-NO" sz="2000" dirty="0" smtClean="0"/>
              <a:t>Identifisere behov for andre tiltak som kan bedre samarbeid og samhandling</a:t>
            </a:r>
          </a:p>
          <a:p>
            <a:pPr marL="0" indent="0">
              <a:buNone/>
            </a:pPr>
            <a:endParaRPr lang="nb-NO" sz="2000" dirty="0"/>
          </a:p>
          <a:p>
            <a:pPr marL="0" indent="0">
              <a:buNone/>
            </a:pPr>
            <a:endParaRPr lang="nb-NO" sz="2000" dirty="0"/>
          </a:p>
          <a:p>
            <a:endParaRPr lang="nb-NO" sz="2000" dirty="0"/>
          </a:p>
        </p:txBody>
      </p:sp>
      <p:sp>
        <p:nvSpPr>
          <p:cNvPr id="2" name="Tittel 1"/>
          <p:cNvSpPr>
            <a:spLocks noGrp="1"/>
          </p:cNvSpPr>
          <p:nvPr>
            <p:ph type="title"/>
          </p:nvPr>
        </p:nvSpPr>
        <p:spPr/>
        <p:txBody>
          <a:bodyPr/>
          <a:lstStyle/>
          <a:p>
            <a:r>
              <a:rPr lang="nb-NO" dirty="0" smtClean="0"/>
              <a:t>Mål</a:t>
            </a:r>
            <a:endParaRPr lang="nb-NO" dirty="0"/>
          </a:p>
        </p:txBody>
      </p:sp>
    </p:spTree>
    <p:extLst>
      <p:ext uri="{BB962C8B-B14F-4D97-AF65-F5344CB8AC3E}">
        <p14:creationId xmlns:p14="http://schemas.microsoft.com/office/powerpoint/2010/main" val="2000396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Nasjonal kompetansetjeneste TSBs logo" title="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954486"/>
            <a:ext cx="3422565" cy="903514"/>
          </a:xfrm>
          <a:prstGeom prst="rect">
            <a:avLst/>
          </a:prstGeom>
        </p:spPr>
      </p:pic>
      <p:pic>
        <p:nvPicPr>
          <p:cNvPr id="5" name="Bilde 4" descr="Illustrasjon av forsiden til Nasjonal faglig retningslinje for legemiddelassistert rehabilitering (LAR) ved opioidavhengighet." title="LAR-retningslinjen"/>
          <p:cNvPicPr>
            <a:picLocks noChangeAspect="1"/>
          </p:cNvPicPr>
          <p:nvPr/>
        </p:nvPicPr>
        <p:blipFill rotWithShape="1">
          <a:blip r:embed="rId4"/>
          <a:srcRect l="1967" t="825" r="1037" b="1076"/>
          <a:stretch/>
        </p:blipFill>
        <p:spPr>
          <a:xfrm rot="544317">
            <a:off x="6708679" y="776028"/>
            <a:ext cx="3803843" cy="5443229"/>
          </a:xfrm>
          <a:prstGeom prst="rect">
            <a:avLst/>
          </a:prstGeom>
          <a:ln>
            <a:noFill/>
          </a:ln>
          <a:effectLst>
            <a:outerShdw blurRad="292100" dist="139700" dir="2700000" algn="tl" rotWithShape="0">
              <a:srgbClr val="333333">
                <a:alpha val="65000"/>
              </a:srgbClr>
            </a:outerShdw>
          </a:effectLst>
        </p:spPr>
      </p:pic>
      <p:sp>
        <p:nvSpPr>
          <p:cNvPr id="4" name="Tittel 3"/>
          <p:cNvSpPr>
            <a:spLocks noGrp="1"/>
          </p:cNvSpPr>
          <p:nvPr>
            <p:ph type="title"/>
          </p:nvPr>
        </p:nvSpPr>
        <p:spPr>
          <a:xfrm>
            <a:off x="1484183" y="1456848"/>
            <a:ext cx="4934201" cy="4081591"/>
          </a:xfrm>
        </p:spPr>
        <p:txBody>
          <a:bodyPr>
            <a:normAutofit/>
          </a:bodyPr>
          <a:lstStyle/>
          <a:p>
            <a:r>
              <a:rPr lang="nb-NO" sz="3200" dirty="0" smtClean="0"/>
              <a:t>Hvordan sikrer vi at praksisen vår er i tråd med anbefalingene i retningslinjen?</a:t>
            </a:r>
            <a:r>
              <a:rPr lang="nb-NO" dirty="0" smtClean="0"/>
              <a:t/>
            </a:r>
            <a:br>
              <a:rPr lang="nb-NO" dirty="0" smtClean="0"/>
            </a:br>
            <a:endParaRPr lang="nb-NO" dirty="0"/>
          </a:p>
        </p:txBody>
      </p:sp>
    </p:spTree>
    <p:extLst>
      <p:ext uri="{BB962C8B-B14F-4D97-AF65-F5344CB8AC3E}">
        <p14:creationId xmlns:p14="http://schemas.microsoft.com/office/powerpoint/2010/main" val="2471456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Nasjonal kompetansetjeneste TSBs logo" title="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954486"/>
            <a:ext cx="3422565" cy="903514"/>
          </a:xfrm>
          <a:prstGeom prst="rect">
            <a:avLst/>
          </a:prstGeom>
        </p:spPr>
      </p:pic>
      <p:sp>
        <p:nvSpPr>
          <p:cNvPr id="5" name="TekstSylinder 4"/>
          <p:cNvSpPr txBox="1"/>
          <p:nvPr/>
        </p:nvSpPr>
        <p:spPr>
          <a:xfrm>
            <a:off x="9316528" y="6152327"/>
            <a:ext cx="2674085" cy="507831"/>
          </a:xfrm>
          <a:prstGeom prst="rect">
            <a:avLst/>
          </a:prstGeom>
          <a:noFill/>
        </p:spPr>
        <p:txBody>
          <a:bodyPr wrap="square" rtlCol="0">
            <a:spAutoFit/>
          </a:bodyPr>
          <a:lstStyle/>
          <a:p>
            <a:pPr algn="r"/>
            <a:r>
              <a:rPr lang="nb-NO" sz="900" dirty="0" smtClean="0">
                <a:solidFill>
                  <a:schemeClr val="tx1">
                    <a:lumMod val="75000"/>
                    <a:lumOff val="25000"/>
                  </a:schemeClr>
                </a:solidFill>
                <a:latin typeface="Arial" panose="020B0604020202020204" pitchFamily="34" charset="0"/>
                <a:cs typeface="Arial" panose="020B0604020202020204" pitchFamily="34" charset="0"/>
              </a:rPr>
              <a:t>Illustrasjonene i denne presentasjonen er hentet fra nettkurset «Legemiddelassistert rehabilitering – pasientene, fagfolkene og systemet»</a:t>
            </a:r>
            <a:endParaRPr lang="nb-NO" sz="900"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4193317595"/>
              </p:ext>
            </p:extLst>
          </p:nvPr>
        </p:nvGraphicFramePr>
        <p:xfrm>
          <a:off x="2592141" y="1583684"/>
          <a:ext cx="7007718" cy="5060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tel 1"/>
          <p:cNvSpPr>
            <a:spLocks noGrp="1"/>
          </p:cNvSpPr>
          <p:nvPr>
            <p:ph type="title"/>
          </p:nvPr>
        </p:nvSpPr>
        <p:spPr>
          <a:xfrm>
            <a:off x="838200" y="365125"/>
            <a:ext cx="10515600" cy="1218559"/>
          </a:xfrm>
        </p:spPr>
        <p:txBody>
          <a:bodyPr>
            <a:normAutofit/>
          </a:bodyPr>
          <a:lstStyle/>
          <a:p>
            <a:pPr algn="ctr"/>
            <a:r>
              <a:rPr lang="nb-NO" sz="4000" dirty="0" smtClean="0"/>
              <a:t>Tema for refleksjon i denne presentasjonen</a:t>
            </a:r>
            <a:endParaRPr lang="nb-NO" sz="4000" dirty="0"/>
          </a:p>
        </p:txBody>
      </p:sp>
    </p:spTree>
    <p:extLst>
      <p:ext uri="{BB962C8B-B14F-4D97-AF65-F5344CB8AC3E}">
        <p14:creationId xmlns:p14="http://schemas.microsoft.com/office/powerpoint/2010/main" val="218763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3"/>
          <p:cNvSpPr>
            <a:spLocks noGrp="1"/>
          </p:cNvSpPr>
          <p:nvPr>
            <p:ph type="subTitle" idx="1"/>
          </p:nvPr>
        </p:nvSpPr>
        <p:spPr/>
        <p:txBody>
          <a:bodyPr/>
          <a:lstStyle/>
          <a:p>
            <a:r>
              <a:rPr lang="nb-NO" dirty="0" smtClean="0"/>
              <a:t>Å se hele mennesket handler om å forstå hvordan biologiske, psykologiske og sosiale faktorer samspiller i rus- og avhengighetsutfordringer. </a:t>
            </a:r>
            <a:endParaRPr lang="nb-NO" dirty="0"/>
          </a:p>
        </p:txBody>
      </p:sp>
      <p:sp>
        <p:nvSpPr>
          <p:cNvPr id="3" name="Tittel 2"/>
          <p:cNvSpPr>
            <a:spLocks noGrp="1"/>
          </p:cNvSpPr>
          <p:nvPr>
            <p:ph type="ctrTitle"/>
          </p:nvPr>
        </p:nvSpPr>
        <p:spPr/>
        <p:txBody>
          <a:bodyPr/>
          <a:lstStyle/>
          <a:p>
            <a:r>
              <a:rPr lang="nb-NO" dirty="0" smtClean="0"/>
              <a:t>Se hele mennesket</a:t>
            </a:r>
            <a:endParaRPr lang="nb-NO" dirty="0"/>
          </a:p>
        </p:txBody>
      </p:sp>
    </p:spTree>
    <p:extLst>
      <p:ext uri="{BB962C8B-B14F-4D97-AF65-F5344CB8AC3E}">
        <p14:creationId xmlns:p14="http://schemas.microsoft.com/office/powerpoint/2010/main" val="1045243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vrundet rektangel 2"/>
          <p:cNvSpPr/>
          <p:nvPr/>
        </p:nvSpPr>
        <p:spPr>
          <a:xfrm>
            <a:off x="838200" y="3630713"/>
            <a:ext cx="3646251" cy="2246106"/>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smtClean="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Hvilke av disse faktorene er vi særlig opptatt av hos oss og hvilke forhold er det som påvirker hva vi vektlegger i møte med pasientene? </a:t>
            </a:r>
            <a:endParaRPr lang="nb-NO" sz="1400" dirty="0">
              <a:solidFill>
                <a:srgbClr val="404040"/>
              </a:solidFill>
              <a:latin typeface="Arial" panose="020B0604020202020204" pitchFamily="34" charset="0"/>
              <a:cs typeface="Arial" panose="020B0604020202020204" pitchFamily="34" charset="0"/>
            </a:endParaRPr>
          </a:p>
        </p:txBody>
      </p:sp>
      <p:pic>
        <p:nvPicPr>
          <p:cNvPr id="2" name="Bilde 1" descr="Illustrasjon som viser en person omringet av tre bobler - en boble der det står biologiske faktorer, en boble der det står psykologiske faktorer og en boble der det står sosiale faktorer. " title="Den biopsykososiale modellen"/>
          <p:cNvPicPr>
            <a:picLocks noChangeAspect="1"/>
          </p:cNvPicPr>
          <p:nvPr/>
        </p:nvPicPr>
        <p:blipFill rotWithShape="1">
          <a:blip r:embed="rId3" cstate="email">
            <a:extLst>
              <a:ext uri="{28A0092B-C50C-407E-A947-70E740481C1C}">
                <a14:useLocalDpi xmlns:a14="http://schemas.microsoft.com/office/drawing/2010/main"/>
              </a:ext>
            </a:extLst>
          </a:blip>
          <a:srcRect l="44342"/>
          <a:stretch/>
        </p:blipFill>
        <p:spPr>
          <a:xfrm>
            <a:off x="5406189" y="0"/>
            <a:ext cx="6785811" cy="6713616"/>
          </a:xfrm>
          <a:prstGeom prst="rect">
            <a:avLst/>
          </a:prstGeom>
        </p:spPr>
      </p:pic>
      <p:sp>
        <p:nvSpPr>
          <p:cNvPr id="4" name="Plassholder for innhold 3"/>
          <p:cNvSpPr>
            <a:spLocks noGrp="1"/>
          </p:cNvSpPr>
          <p:nvPr>
            <p:ph idx="1"/>
          </p:nvPr>
        </p:nvSpPr>
        <p:spPr>
          <a:xfrm>
            <a:off x="838200" y="1825625"/>
            <a:ext cx="4567989" cy="1579056"/>
          </a:xfrm>
        </p:spPr>
        <p:txBody>
          <a:bodyPr>
            <a:normAutofit/>
          </a:bodyPr>
          <a:lstStyle/>
          <a:p>
            <a:pPr marL="0" indent="0">
              <a:buNone/>
            </a:pPr>
            <a:r>
              <a:rPr lang="nb-NO" sz="1800" dirty="0" smtClean="0">
                <a:solidFill>
                  <a:schemeClr val="tx1">
                    <a:lumMod val="75000"/>
                    <a:lumOff val="25000"/>
                  </a:schemeClr>
                </a:solidFill>
                <a:latin typeface="Arial" panose="020B0604020202020204" pitchFamily="34" charset="0"/>
                <a:cs typeface="Arial" panose="020B0604020202020204" pitchFamily="34" charset="0"/>
              </a:rPr>
              <a:t>De tre sirklene i illustrasjonen viser noen av de biologiske, psykologiske og sosiale faktorene som samspiller i pasientenes utfordringer. I realiteten vil det være flytende overganger</a:t>
            </a:r>
            <a:r>
              <a:rPr lang="nb-NO" sz="1800" dirty="0"/>
              <a:t>.</a:t>
            </a:r>
            <a:endParaRPr lang="nb-NO" sz="1800"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endParaRPr lang="nb-NO"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ittel 4"/>
          <p:cNvSpPr>
            <a:spLocks noGrp="1"/>
          </p:cNvSpPr>
          <p:nvPr>
            <p:ph type="title"/>
          </p:nvPr>
        </p:nvSpPr>
        <p:spPr/>
        <p:txBody>
          <a:bodyPr>
            <a:normAutofit/>
          </a:bodyPr>
          <a:lstStyle/>
          <a:p>
            <a:r>
              <a:rPr lang="nb-NO" sz="3600" dirty="0" err="1" smtClean="0">
                <a:solidFill>
                  <a:schemeClr val="tx1">
                    <a:lumMod val="75000"/>
                    <a:lumOff val="25000"/>
                  </a:schemeClr>
                </a:solidFill>
                <a:latin typeface="Arial" panose="020B0604020202020204" pitchFamily="34" charset="0"/>
                <a:cs typeface="Arial" panose="020B0604020202020204" pitchFamily="34" charset="0"/>
              </a:rPr>
              <a:t>Biopsykososial</a:t>
            </a:r>
            <a:r>
              <a:rPr lang="nb-NO" sz="3600" dirty="0" smtClean="0">
                <a:solidFill>
                  <a:schemeClr val="tx1">
                    <a:lumMod val="75000"/>
                    <a:lumOff val="25000"/>
                  </a:schemeClr>
                </a:solidFill>
                <a:latin typeface="Arial" panose="020B0604020202020204" pitchFamily="34" charset="0"/>
                <a:cs typeface="Arial" panose="020B0604020202020204" pitchFamily="34" charset="0"/>
              </a:rPr>
              <a:t> modell</a:t>
            </a:r>
            <a:endParaRPr lang="nb-NO" sz="3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957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vrundet rektangel 6"/>
          <p:cNvSpPr/>
          <p:nvPr/>
        </p:nvSpPr>
        <p:spPr>
          <a:xfrm>
            <a:off x="6402422" y="1825625"/>
            <a:ext cx="3646251" cy="2284038"/>
          </a:xfrm>
          <a:prstGeom prst="roundRect">
            <a:avLst/>
          </a:prstGeom>
          <a:solidFill>
            <a:srgbClr val="C8CBE9"/>
          </a:solidFill>
          <a:ln>
            <a:solidFill>
              <a:srgbClr val="C8CB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1400" b="1" dirty="0" smtClean="0">
                <a:solidFill>
                  <a:srgbClr val="404040"/>
                </a:solidFill>
                <a:latin typeface="Arial" panose="020B0604020202020204" pitchFamily="34" charset="0"/>
                <a:cs typeface="Arial" panose="020B0604020202020204" pitchFamily="34" charset="0"/>
              </a:rPr>
              <a:t>Spørsmål til dialog</a:t>
            </a:r>
          </a:p>
          <a:p>
            <a:endParaRPr lang="nb-NO" sz="1400" b="1" dirty="0" smtClean="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Hvordan snakker vi med pasientene om bruk av rusmidler? Hva gjør vi når vi </a:t>
            </a:r>
            <a:r>
              <a:rPr lang="nb-NO" sz="1400" dirty="0">
                <a:solidFill>
                  <a:srgbClr val="404040"/>
                </a:solidFill>
                <a:latin typeface="Arial" panose="020B0604020202020204" pitchFamily="34" charset="0"/>
                <a:cs typeface="Arial" panose="020B0604020202020204" pitchFamily="34" charset="0"/>
              </a:rPr>
              <a:t>får </a:t>
            </a:r>
            <a:r>
              <a:rPr lang="nb-NO" sz="1400" dirty="0" smtClean="0">
                <a:solidFill>
                  <a:srgbClr val="404040"/>
                </a:solidFill>
                <a:latin typeface="Arial" panose="020B0604020202020204" pitchFamily="34" charset="0"/>
                <a:cs typeface="Arial" panose="020B0604020202020204" pitchFamily="34" charset="0"/>
              </a:rPr>
              <a:t>til </a:t>
            </a:r>
            <a:r>
              <a:rPr lang="nb-NO" sz="1400" dirty="0">
                <a:solidFill>
                  <a:srgbClr val="404040"/>
                </a:solidFill>
                <a:latin typeface="Arial" panose="020B0604020202020204" pitchFamily="34" charset="0"/>
                <a:cs typeface="Arial" panose="020B0604020202020204" pitchFamily="34" charset="0"/>
              </a:rPr>
              <a:t>god dialog? Hva er krevende? </a:t>
            </a:r>
            <a:endParaRPr lang="nb-NO" sz="1400" dirty="0" smtClean="0">
              <a:solidFill>
                <a:srgbClr val="404040"/>
              </a:solidFill>
              <a:latin typeface="Arial" panose="020B0604020202020204" pitchFamily="34" charset="0"/>
              <a:cs typeface="Arial" panose="020B0604020202020204" pitchFamily="34" charset="0"/>
            </a:endParaRPr>
          </a:p>
          <a:p>
            <a:endParaRPr lang="nb-NO" sz="1400" dirty="0">
              <a:solidFill>
                <a:srgbClr val="404040"/>
              </a:solidFill>
              <a:latin typeface="Arial" panose="020B0604020202020204" pitchFamily="34" charset="0"/>
              <a:cs typeface="Arial" panose="020B0604020202020204" pitchFamily="34" charset="0"/>
            </a:endParaRPr>
          </a:p>
          <a:p>
            <a:r>
              <a:rPr lang="nb-NO" sz="1400" dirty="0" smtClean="0">
                <a:solidFill>
                  <a:srgbClr val="404040"/>
                </a:solidFill>
                <a:latin typeface="Arial" panose="020B0604020202020204" pitchFamily="34" charset="0"/>
                <a:cs typeface="Arial" panose="020B0604020202020204" pitchFamily="34" charset="0"/>
              </a:rPr>
              <a:t>Har </a:t>
            </a:r>
            <a:r>
              <a:rPr lang="nb-NO" sz="1400" dirty="0">
                <a:solidFill>
                  <a:srgbClr val="404040"/>
                </a:solidFill>
                <a:latin typeface="Arial" panose="020B0604020202020204" pitchFamily="34" charset="0"/>
                <a:cs typeface="Arial" panose="020B0604020202020204" pitchFamily="34" charset="0"/>
              </a:rPr>
              <a:t>vi endret praksis etter revidert retningslinje?</a:t>
            </a:r>
          </a:p>
        </p:txBody>
      </p:sp>
      <p:pic>
        <p:nvPicPr>
          <p:cNvPr id="6" name="Bilde 5" descr="Illustrasjon av en pasient i dialog med to hjelpere rundt et bord" title="Dialog"/>
          <p:cNvPicPr>
            <a:picLocks noChangeAspect="1"/>
          </p:cNvPicPr>
          <p:nvPr/>
        </p:nvPicPr>
        <p:blipFill rotWithShape="1">
          <a:blip r:embed="rId3" cstate="email">
            <a:extLst>
              <a:ext uri="{28A0092B-C50C-407E-A947-70E740481C1C}">
                <a14:useLocalDpi xmlns:a14="http://schemas.microsoft.com/office/drawing/2010/main"/>
              </a:ext>
            </a:extLst>
          </a:blip>
          <a:srcRect b="46122"/>
          <a:stretch/>
        </p:blipFill>
        <p:spPr>
          <a:xfrm>
            <a:off x="0" y="4543705"/>
            <a:ext cx="12192000" cy="2314295"/>
          </a:xfrm>
          <a:prstGeom prst="rect">
            <a:avLst/>
          </a:prstGeom>
        </p:spPr>
      </p:pic>
      <p:sp>
        <p:nvSpPr>
          <p:cNvPr id="5" name="Plassholder for innhold 2"/>
          <p:cNvSpPr txBox="1">
            <a:spLocks/>
          </p:cNvSpPr>
          <p:nvPr/>
        </p:nvSpPr>
        <p:spPr>
          <a:xfrm>
            <a:off x="838200" y="1825625"/>
            <a:ext cx="4842753" cy="2718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smtClean="0"/>
              <a:t>I følge Statusrapport for LAR 2023 (SERAF) er andel </a:t>
            </a:r>
            <a:r>
              <a:rPr lang="nb-NO" sz="1800" dirty="0"/>
              <a:t>LAR-pasienter som rapporterer </a:t>
            </a:r>
            <a:r>
              <a:rPr lang="nb-NO" sz="1800" dirty="0" smtClean="0"/>
              <a:t>om </a:t>
            </a:r>
            <a:r>
              <a:rPr lang="nb-NO" sz="1800" dirty="0"/>
              <a:t>rusmiddelbruk siste fire uker:</a:t>
            </a:r>
          </a:p>
          <a:p>
            <a:r>
              <a:rPr lang="nb-NO" sz="1800" dirty="0" err="1"/>
              <a:t>Opioider</a:t>
            </a:r>
            <a:r>
              <a:rPr lang="nb-NO" sz="1800" dirty="0"/>
              <a:t>: 10 prosent</a:t>
            </a:r>
          </a:p>
          <a:p>
            <a:r>
              <a:rPr lang="nb-NO" sz="1800" dirty="0"/>
              <a:t>Cannabis: 30 prosent</a:t>
            </a:r>
          </a:p>
          <a:p>
            <a:r>
              <a:rPr lang="nb-NO" sz="1800" dirty="0" err="1"/>
              <a:t>Benzodiazepiner</a:t>
            </a:r>
            <a:r>
              <a:rPr lang="nb-NO" sz="1800" dirty="0"/>
              <a:t>: 33 prosent</a:t>
            </a:r>
          </a:p>
          <a:p>
            <a:r>
              <a:rPr lang="nb-NO" sz="1800" dirty="0"/>
              <a:t>Sentralstimulerende: 16 prosent</a:t>
            </a:r>
          </a:p>
          <a:p>
            <a:r>
              <a:rPr lang="nb-NO" sz="1800" dirty="0"/>
              <a:t>Alkohol: 9 </a:t>
            </a:r>
            <a:r>
              <a:rPr lang="nb-NO" sz="1800" dirty="0" smtClean="0"/>
              <a:t>prosent</a:t>
            </a:r>
            <a:endParaRPr lang="nb-NO" sz="1800" dirty="0"/>
          </a:p>
        </p:txBody>
      </p:sp>
      <p:sp>
        <p:nvSpPr>
          <p:cNvPr id="2" name="Tittel 1"/>
          <p:cNvSpPr>
            <a:spLocks noGrp="1"/>
          </p:cNvSpPr>
          <p:nvPr>
            <p:ph type="title"/>
          </p:nvPr>
        </p:nvSpPr>
        <p:spPr/>
        <p:txBody>
          <a:bodyPr/>
          <a:lstStyle/>
          <a:p>
            <a:r>
              <a:rPr lang="nb-NO" dirty="0" smtClean="0"/>
              <a:t>Bruk av rusmidler</a:t>
            </a:r>
            <a:endParaRPr lang="nb-NO" dirty="0"/>
          </a:p>
        </p:txBody>
      </p:sp>
    </p:spTree>
    <p:extLst>
      <p:ext uri="{BB962C8B-B14F-4D97-AF65-F5344CB8AC3E}">
        <p14:creationId xmlns:p14="http://schemas.microsoft.com/office/powerpoint/2010/main" val="2704229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TotalTime>
  <Words>2364</Words>
  <Application>Microsoft Office PowerPoint</Application>
  <PresentationFormat>Widescreen</PresentationFormat>
  <Paragraphs>229</Paragraphs>
  <Slides>31</Slides>
  <Notes>19</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31</vt:i4>
      </vt:variant>
    </vt:vector>
  </HeadingPairs>
  <TitlesOfParts>
    <vt:vector size="34" baseType="lpstr">
      <vt:lpstr>Arial</vt:lpstr>
      <vt:lpstr>Calibri</vt:lpstr>
      <vt:lpstr>Office-tema</vt:lpstr>
      <vt:lpstr>Legemiddelassistert rehabilitering</vt:lpstr>
      <vt:lpstr>Innholdet i presentasjonen</vt:lpstr>
      <vt:lpstr>Tips til møteleder</vt:lpstr>
      <vt:lpstr>Mål</vt:lpstr>
      <vt:lpstr>Hvordan sikrer vi at praksisen vår er i tråd med anbefalingene i retningslinjen? </vt:lpstr>
      <vt:lpstr>Tema for refleksjon i denne presentasjonen</vt:lpstr>
      <vt:lpstr>Se hele mennesket</vt:lpstr>
      <vt:lpstr>Biopsykososial modell</vt:lpstr>
      <vt:lpstr>Bruk av rusmidler</vt:lpstr>
      <vt:lpstr>Psykiske lidelser</vt:lpstr>
      <vt:lpstr>Trusler, aggresjon og sikkerhet</vt:lpstr>
      <vt:lpstr>Livsstil</vt:lpstr>
      <vt:lpstr>Avveininger og prioriteringer</vt:lpstr>
      <vt:lpstr>Samarbeid og samhandling</vt:lpstr>
      <vt:lpstr>Samarbeid mellom psykisk helsevern og TSB</vt:lpstr>
      <vt:lpstr>Samhandling mellom helseforetak og kommuner</vt:lpstr>
      <vt:lpstr>Samarbeid med pårørende</vt:lpstr>
      <vt:lpstr>Hvem har ansvar for samarbeidet med følgende instanser, og hvordan foregår samarbeidet?</vt:lpstr>
      <vt:lpstr>LAR-legemidler</vt:lpstr>
      <vt:lpstr>Henger vi med på utviklingen?</vt:lpstr>
      <vt:lpstr>Virkning, bivirkning eller symptomer på noe annet?</vt:lpstr>
      <vt:lpstr>Brukermedvirkning</vt:lpstr>
      <vt:lpstr>Allianse</vt:lpstr>
      <vt:lpstr>Brukermedvirkning i praksis</vt:lpstr>
      <vt:lpstr>Individuell plan</vt:lpstr>
      <vt:lpstr>Psykoedukasjon</vt:lpstr>
      <vt:lpstr>Kontrolltiltak</vt:lpstr>
      <vt:lpstr>Holdninger</vt:lpstr>
      <vt:lpstr>Holdninger</vt:lpstr>
      <vt:lpstr>Hvilke ord bruker vi?</vt:lpstr>
      <vt:lpstr>Til møteleder</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Margrethe Aaen Erlandsen</dc:creator>
  <cp:lastModifiedBy>Margrethe Aaen Erlandsen</cp:lastModifiedBy>
  <cp:revision>132</cp:revision>
  <cp:lastPrinted>2024-11-11T13:28:31Z</cp:lastPrinted>
  <dcterms:created xsi:type="dcterms:W3CDTF">2024-10-23T08:10:35Z</dcterms:created>
  <dcterms:modified xsi:type="dcterms:W3CDTF">2024-11-26T10:25:39Z</dcterms:modified>
</cp:coreProperties>
</file>